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4"/>
  </p:notesMasterIdLst>
  <p:sldIdLst>
    <p:sldId id="256" r:id="rId3"/>
    <p:sldId id="257" r:id="rId4"/>
    <p:sldId id="258" r:id="rId5"/>
    <p:sldId id="260" r:id="rId6"/>
    <p:sldId id="267" r:id="rId7"/>
    <p:sldId id="262" r:id="rId8"/>
    <p:sldId id="261" r:id="rId9"/>
    <p:sldId id="263" r:id="rId10"/>
    <p:sldId id="264" r:id="rId11"/>
    <p:sldId id="265" r:id="rId12"/>
    <p:sldId id="266" r:id="rId13"/>
  </p:sldIdLst>
  <p:sldSz cx="9144000" cy="5143500" type="screen16x9"/>
  <p:notesSz cx="6858000" cy="9144000"/>
  <p:embeddedFontLst>
    <p:embeddedFont>
      <p:font typeface="Barlow" panose="00000500000000000000" pitchFamily="2" charset="0"/>
      <p:regular r:id="rId15"/>
      <p:bold r:id="rId16"/>
      <p:italic r:id="rId17"/>
      <p:boldItalic r:id="rId18"/>
    </p:embeddedFont>
    <p:embeddedFont>
      <p:font typeface="Barlow SemiBold" panose="00000700000000000000" pitchFamily="2" charset="0"/>
      <p:regular r:id="rId19"/>
      <p:bold r:id="rId20"/>
      <p:italic r:id="rId21"/>
      <p:boldItalic r:id="rId22"/>
    </p:embeddedFont>
    <p:embeddedFont>
      <p:font typeface="Play" panose="020B0604020202020204" charset="0"/>
      <p:regular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CEDBA4E-8A70-4146-B9FC-233391B353F4}">
  <a:tblStyle styleId="{ECEDBA4E-8A70-4146-B9FC-233391B353F4}" styleName="Table_0">
    <a:wholeTbl>
      <a:tcTxStyle b="off" i="off">
        <a:font>
          <a:latin typeface="Aptos"/>
          <a:ea typeface="Aptos"/>
          <a:cs typeface="Apto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E9EC"/>
          </a:solidFill>
        </a:fill>
      </a:tcStyle>
    </a:wholeTbl>
    <a:band1H>
      <a:tcTxStyle/>
      <a:tcStyle>
        <a:tcBdr/>
        <a:fill>
          <a:solidFill>
            <a:srgbClr val="CAD1D8"/>
          </a:solidFill>
        </a:fill>
      </a:tcStyle>
    </a:band1H>
    <a:band2H>
      <a:tcTxStyle/>
      <a:tcStyle>
        <a:tcBdr/>
      </a:tcStyle>
    </a:band2H>
    <a:band1V>
      <a:tcTxStyle/>
      <a:tcStyle>
        <a:tcBdr/>
        <a:fill>
          <a:solidFill>
            <a:srgbClr val="CAD1D8"/>
          </a:solidFill>
        </a:fill>
      </a:tcStyle>
    </a:band1V>
    <a:band2V>
      <a:tcTxStyle/>
      <a:tcStyle>
        <a:tcBdr/>
      </a:tcStyle>
    </a:band2V>
    <a:lastCol>
      <a:tcTxStyle b="on" i="off">
        <a:font>
          <a:latin typeface="Aptos"/>
          <a:ea typeface="Aptos"/>
          <a:cs typeface="Aptos"/>
        </a:font>
        <a:schemeClr val="lt1"/>
      </a:tcTxStyle>
      <a:tcStyle>
        <a:tcBdr/>
        <a:fill>
          <a:solidFill>
            <a:schemeClr val="accent1"/>
          </a:solidFill>
        </a:fill>
      </a:tcStyle>
    </a:lastCol>
    <a:firstCol>
      <a:tcTxStyle b="on" i="off">
        <a:font>
          <a:latin typeface="Aptos"/>
          <a:ea typeface="Aptos"/>
          <a:cs typeface="Aptos"/>
        </a:font>
        <a:schemeClr val="lt1"/>
      </a:tcTxStyle>
      <a:tcStyle>
        <a:tcBdr/>
        <a:fill>
          <a:solidFill>
            <a:schemeClr val="accent1"/>
          </a:solidFill>
        </a:fill>
      </a:tcStyle>
    </a:firstCol>
    <a:lastRow>
      <a:tcTxStyle b="on" i="off">
        <a:font>
          <a:latin typeface="Aptos"/>
          <a:ea typeface="Aptos"/>
          <a:cs typeface="Apto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ptos"/>
          <a:ea typeface="Aptos"/>
          <a:cs typeface="Apto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6247" autoAdjust="0"/>
  </p:normalViewPr>
  <p:slideViewPr>
    <p:cSldViewPr snapToGrid="0">
      <p:cViewPr varScale="1">
        <p:scale>
          <a:sx n="109" d="100"/>
          <a:sy n="109" d="100"/>
        </p:scale>
        <p:origin x="706" y="86"/>
      </p:cViewPr>
      <p:guideLst>
        <p:guide orient="horz" pos="1620"/>
        <p:guide pos="2880"/>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font" Target="fonts/font7.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font" Target="fonts/font1.fntdata"/><Relationship Id="rId23" Type="http://schemas.openxmlformats.org/officeDocument/2006/relationships/font" Target="fonts/font9.fntdata"/><Relationship Id="rId10" Type="http://schemas.openxmlformats.org/officeDocument/2006/relationships/slide" Target="slides/slide8.xml"/><Relationship Id="rId19" Type="http://schemas.openxmlformats.org/officeDocument/2006/relationships/font" Target="fonts/font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phili\git\stage\smartgrids\rapport\test.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900" b="1" i="0" baseline="0" noProof="0" dirty="0">
                <a:effectLst/>
              </a:rPr>
              <a:t>Response time to satisfy requests (seconds)</a:t>
            </a:r>
            <a:endParaRPr lang="en-US" sz="900" noProof="0" dirty="0">
              <a:effectLst/>
            </a:endParaRPr>
          </a:p>
        </c:rich>
      </c:tx>
      <c:layout>
        <c:manualLayout>
          <c:xMode val="edge"/>
          <c:yMode val="edge"/>
          <c:x val="0.11795206128534501"/>
          <c:y val="2.8012795450898478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CH"/>
        </a:p>
      </c:txPr>
    </c:title>
    <c:autoTitleDeleted val="0"/>
    <c:plotArea>
      <c:layout>
        <c:manualLayout>
          <c:layoutTarget val="inner"/>
          <c:xMode val="edge"/>
          <c:yMode val="edge"/>
          <c:x val="0.23456850711240457"/>
          <c:y val="0.27589081352015277"/>
          <c:w val="0.6921220020699711"/>
          <c:h val="0.48616123132884498"/>
        </c:manualLayout>
      </c:layout>
      <c:barChart>
        <c:barDir val="bar"/>
        <c:grouping val="clustered"/>
        <c:varyColors val="0"/>
        <c:ser>
          <c:idx val="0"/>
          <c:order val="0"/>
          <c:tx>
            <c:strRef>
              <c:f>Feuil1!$B$45</c:f>
              <c:strCache>
                <c:ptCount val="1"/>
                <c:pt idx="0">
                  <c:v>Realistic scenario</c:v>
                </c:pt>
              </c:strCache>
            </c:strRef>
          </c:tx>
          <c:spPr>
            <a:solidFill>
              <a:schemeClr val="accent6">
                <a:shade val="76000"/>
              </a:schemeClr>
            </a:solidFill>
            <a:ln>
              <a:noFill/>
            </a:ln>
            <a:effectLst/>
          </c:spPr>
          <c:invertIfNegative val="0"/>
          <c:cat>
            <c:strRef>
              <c:f>Feuil1!$A$46:$A$48</c:f>
              <c:strCache>
                <c:ptCount val="3"/>
                <c:pt idx="0">
                  <c:v>Random policy</c:v>
                </c:pt>
                <c:pt idx="1">
                  <c:v>Prioritization policy</c:v>
                </c:pt>
                <c:pt idx="2">
                  <c:v>Hybrid policy</c:v>
                </c:pt>
              </c:strCache>
            </c:strRef>
          </c:cat>
          <c:val>
            <c:numRef>
              <c:f>Feuil1!$B$46:$B$48</c:f>
              <c:numCache>
                <c:formatCode>General</c:formatCode>
                <c:ptCount val="3"/>
                <c:pt idx="0">
                  <c:v>25</c:v>
                </c:pt>
                <c:pt idx="1">
                  <c:v>13</c:v>
                </c:pt>
                <c:pt idx="2">
                  <c:v>13</c:v>
                </c:pt>
              </c:numCache>
            </c:numRef>
          </c:val>
          <c:extLst>
            <c:ext xmlns:c16="http://schemas.microsoft.com/office/drawing/2014/chart" uri="{C3380CC4-5D6E-409C-BE32-E72D297353CC}">
              <c16:uniqueId val="{00000000-6D18-4FE9-A565-6DBF8CBD0721}"/>
            </c:ext>
          </c:extLst>
        </c:ser>
        <c:ser>
          <c:idx val="1"/>
          <c:order val="1"/>
          <c:tx>
            <c:strRef>
              <c:f>Feuil1!$C$45</c:f>
              <c:strCache>
                <c:ptCount val="1"/>
                <c:pt idx="0">
                  <c:v>Gradient mode</c:v>
                </c:pt>
              </c:strCache>
            </c:strRef>
          </c:tx>
          <c:spPr>
            <a:solidFill>
              <a:schemeClr val="accent6">
                <a:tint val="77000"/>
              </a:schemeClr>
            </a:solidFill>
            <a:ln>
              <a:noFill/>
            </a:ln>
            <a:effectLst/>
          </c:spPr>
          <c:invertIfNegative val="0"/>
          <c:cat>
            <c:strRef>
              <c:f>Feuil1!$A$46:$A$48</c:f>
              <c:strCache>
                <c:ptCount val="3"/>
                <c:pt idx="0">
                  <c:v>Random policy</c:v>
                </c:pt>
                <c:pt idx="1">
                  <c:v>Prioritization policy</c:v>
                </c:pt>
                <c:pt idx="2">
                  <c:v>Hybrid policy</c:v>
                </c:pt>
              </c:strCache>
            </c:strRef>
          </c:cat>
          <c:val>
            <c:numRef>
              <c:f>Feuil1!$C$46:$C$48</c:f>
              <c:numCache>
                <c:formatCode>General</c:formatCode>
                <c:ptCount val="3"/>
                <c:pt idx="0">
                  <c:v>225</c:v>
                </c:pt>
                <c:pt idx="1">
                  <c:v>29</c:v>
                </c:pt>
                <c:pt idx="2">
                  <c:v>38</c:v>
                </c:pt>
              </c:numCache>
            </c:numRef>
          </c:val>
          <c:extLst>
            <c:ext xmlns:c16="http://schemas.microsoft.com/office/drawing/2014/chart" uri="{C3380CC4-5D6E-409C-BE32-E72D297353CC}">
              <c16:uniqueId val="{00000001-6D18-4FE9-A565-6DBF8CBD0721}"/>
            </c:ext>
          </c:extLst>
        </c:ser>
        <c:dLbls>
          <c:showLegendKey val="0"/>
          <c:showVal val="0"/>
          <c:showCatName val="0"/>
          <c:showSerName val="0"/>
          <c:showPercent val="0"/>
          <c:showBubbleSize val="0"/>
        </c:dLbls>
        <c:gapWidth val="182"/>
        <c:axId val="253630320"/>
        <c:axId val="253630736"/>
      </c:barChart>
      <c:catAx>
        <c:axId val="25363032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CH"/>
          </a:p>
        </c:txPr>
        <c:crossAx val="253630736"/>
        <c:crosses val="autoZero"/>
        <c:auto val="1"/>
        <c:lblAlgn val="ctr"/>
        <c:lblOffset val="100"/>
        <c:noMultiLvlLbl val="0"/>
      </c:catAx>
      <c:valAx>
        <c:axId val="2536307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CH"/>
          </a:p>
        </c:txPr>
        <c:crossAx val="2536303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CH"/>
        </a:p>
      </c:txPr>
    </c:legend>
    <c:plotVisOnly val="1"/>
    <c:dispBlanksAs val="gap"/>
    <c:showDLblsOverMax val="0"/>
  </c:chart>
  <c:spPr>
    <a:noFill/>
    <a:ln>
      <a:noFill/>
    </a:ln>
    <a:effectLst/>
  </c:spPr>
  <c:txPr>
    <a:bodyPr/>
    <a:lstStyle/>
    <a:p>
      <a:pPr>
        <a:defRPr/>
      </a:pPr>
      <a:endParaRPr lang="en-CH"/>
    </a:p>
  </c:txPr>
  <c:externalData r:id="rId3">
    <c:autoUpdate val="0"/>
  </c:externalData>
</c:chartSpace>
</file>

<file path=ppt/charts/colors1.xml><?xml version="1.0" encoding="utf-8"?>
<cs:colorStyle xmlns:cs="http://schemas.microsoft.com/office/drawing/2012/chartStyle" xmlns:a="http://schemas.openxmlformats.org/drawingml/2006/main" meth="withinLinear" id="19">
  <a:schemeClr val="accent6"/>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209936de69_2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 name="Google Shape;127;g3209936de69_2_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sz="1800" b="0" i="0" u="none" strike="noStrike">
                <a:solidFill>
                  <a:srgbClr val="000000"/>
                </a:solidFill>
                <a:latin typeface="Calibri"/>
                <a:ea typeface="Calibri"/>
                <a:cs typeface="Calibri"/>
                <a:sym typeface="Calibri"/>
              </a:rPr>
              <a:t>• Résumé de la problématique</a:t>
            </a:r>
            <a:endParaRPr sz="1800" b="0" i="0" u="none" strike="noStrike">
              <a:solidFill>
                <a:srgbClr val="000000"/>
              </a:solidFill>
              <a:latin typeface="Arial"/>
              <a:ea typeface="Arial"/>
              <a:cs typeface="Arial"/>
              <a:sym typeface="Arial"/>
            </a:endParaRPr>
          </a:p>
          <a:p>
            <a:pPr marL="0" lvl="0" indent="0" algn="l" rtl="0">
              <a:spcBef>
                <a:spcPts val="0"/>
              </a:spcBef>
              <a:spcAft>
                <a:spcPts val="0"/>
              </a:spcAft>
              <a:buNone/>
            </a:pPr>
            <a:r>
              <a:rPr lang="en-GB" sz="1800" b="0" i="0" u="none" strike="noStrike">
                <a:solidFill>
                  <a:srgbClr val="000000"/>
                </a:solidFill>
                <a:latin typeface="Calibri"/>
                <a:ea typeface="Calibri"/>
                <a:cs typeface="Calibri"/>
                <a:sym typeface="Calibri"/>
              </a:rPr>
              <a:t>Motivation, problématique, questions de recherche</a:t>
            </a:r>
            <a:endParaRPr sz="1800" b="0" i="0" u="none" strike="noStrike">
              <a:solidFill>
                <a:srgbClr val="000000"/>
              </a:solidFill>
              <a:latin typeface="Arial"/>
              <a:ea typeface="Arial"/>
              <a:cs typeface="Arial"/>
              <a:sym typeface="Arial"/>
            </a:endParaRPr>
          </a:p>
          <a:p>
            <a:pPr marL="0" lvl="0" indent="0" algn="l" rtl="0">
              <a:spcBef>
                <a:spcPts val="0"/>
              </a:spcBef>
              <a:spcAft>
                <a:spcPts val="0"/>
              </a:spcAft>
              <a:buNone/>
            </a:pPr>
            <a:r>
              <a:rPr lang="en-GB" sz="1800" b="0" i="0" u="none" strike="noStrike">
                <a:solidFill>
                  <a:srgbClr val="000000"/>
                </a:solidFill>
                <a:latin typeface="Calibri"/>
                <a:ea typeface="Calibri"/>
                <a:cs typeface="Calibri"/>
                <a:sym typeface="Calibri"/>
              </a:rPr>
              <a:t> </a:t>
            </a:r>
            <a:endParaRPr sz="1800" b="0" i="0" u="none" strike="noStrike">
              <a:solidFill>
                <a:srgbClr val="000000"/>
              </a:solidFill>
              <a:latin typeface="Arial"/>
              <a:ea typeface="Arial"/>
              <a:cs typeface="Arial"/>
              <a:sym typeface="Arial"/>
            </a:endParaRPr>
          </a:p>
          <a:p>
            <a:pPr marL="0" lvl="0" indent="0" algn="l" rtl="0">
              <a:spcBef>
                <a:spcPts val="0"/>
              </a:spcBef>
              <a:spcAft>
                <a:spcPts val="0"/>
              </a:spcAft>
              <a:buNone/>
            </a:pPr>
            <a:r>
              <a:rPr lang="en-GB" sz="1800" b="0" i="0" u="none" strike="noStrike">
                <a:solidFill>
                  <a:srgbClr val="000000"/>
                </a:solidFill>
                <a:latin typeface="Calibri"/>
                <a:ea typeface="Calibri"/>
                <a:cs typeface="Calibri"/>
                <a:sym typeface="Calibri"/>
              </a:rPr>
              <a:t>• Plan d’avancement de la thèse</a:t>
            </a:r>
            <a:endParaRPr sz="1800" b="0" i="0" u="none" strike="noStrike">
              <a:solidFill>
                <a:srgbClr val="000000"/>
              </a:solidFill>
              <a:latin typeface="Arial"/>
              <a:ea typeface="Arial"/>
              <a:cs typeface="Arial"/>
              <a:sym typeface="Arial"/>
            </a:endParaRPr>
          </a:p>
          <a:p>
            <a:pPr marL="0" lvl="0" indent="0" algn="l" rtl="0">
              <a:spcBef>
                <a:spcPts val="0"/>
              </a:spcBef>
              <a:spcAft>
                <a:spcPts val="0"/>
              </a:spcAft>
              <a:buNone/>
            </a:pPr>
            <a:r>
              <a:rPr lang="en-GB" sz="1800" b="0" i="0" u="none" strike="noStrike">
                <a:solidFill>
                  <a:srgbClr val="000000"/>
                </a:solidFill>
                <a:latin typeface="Calibri"/>
                <a:ea typeface="Calibri"/>
                <a:cs typeface="Calibri"/>
                <a:sym typeface="Calibri"/>
              </a:rPr>
              <a:t>Description de la planification de la recherche. On signalera les éventuels retards par rapport au plan produit lors de la dernière évaluation périodique (à savoir celle de décembre 2023).</a:t>
            </a:r>
            <a:endParaRPr sz="1800" b="0" i="0" u="none" strike="noStrike">
              <a:solidFill>
                <a:srgbClr val="000000"/>
              </a:solidFill>
              <a:latin typeface="Arial"/>
              <a:ea typeface="Arial"/>
              <a:cs typeface="Arial"/>
              <a:sym typeface="Arial"/>
            </a:endParaRPr>
          </a:p>
          <a:p>
            <a:pPr marL="0" lvl="0" indent="0" algn="l" rtl="0">
              <a:spcBef>
                <a:spcPts val="0"/>
              </a:spcBef>
              <a:spcAft>
                <a:spcPts val="0"/>
              </a:spcAft>
              <a:buNone/>
            </a:pPr>
            <a:r>
              <a:rPr lang="en-GB" sz="1800" b="0" i="0" u="none" strike="noStrike">
                <a:solidFill>
                  <a:srgbClr val="000000"/>
                </a:solidFill>
                <a:latin typeface="Calibri"/>
                <a:ea typeface="Calibri"/>
                <a:cs typeface="Calibri"/>
                <a:sym typeface="Calibri"/>
              </a:rPr>
              <a:t> </a:t>
            </a:r>
            <a:endParaRPr sz="1800" b="0" i="0" u="none" strike="noStrike">
              <a:solidFill>
                <a:srgbClr val="000000"/>
              </a:solidFill>
              <a:latin typeface="Arial"/>
              <a:ea typeface="Arial"/>
              <a:cs typeface="Arial"/>
              <a:sym typeface="Arial"/>
            </a:endParaRPr>
          </a:p>
          <a:p>
            <a:pPr marL="0" lvl="0" indent="0" algn="l" rtl="0">
              <a:spcBef>
                <a:spcPts val="0"/>
              </a:spcBef>
              <a:spcAft>
                <a:spcPts val="0"/>
              </a:spcAft>
              <a:buNone/>
            </a:pPr>
            <a:r>
              <a:rPr lang="en-GB" sz="1800" b="0" i="0" u="none" strike="noStrike">
                <a:solidFill>
                  <a:srgbClr val="000000"/>
                </a:solidFill>
                <a:latin typeface="Calibri"/>
                <a:ea typeface="Calibri"/>
                <a:cs typeface="Calibri"/>
                <a:sym typeface="Calibri"/>
              </a:rPr>
              <a:t>• État d’avancement</a:t>
            </a:r>
            <a:endParaRPr sz="1800" b="0" i="0" u="none" strike="noStrike">
              <a:solidFill>
                <a:srgbClr val="000000"/>
              </a:solidFill>
              <a:latin typeface="Arial"/>
              <a:ea typeface="Arial"/>
              <a:cs typeface="Arial"/>
              <a:sym typeface="Arial"/>
            </a:endParaRPr>
          </a:p>
          <a:p>
            <a:pPr marL="0" lvl="0" indent="0" algn="l" rtl="0">
              <a:spcBef>
                <a:spcPts val="0"/>
              </a:spcBef>
              <a:spcAft>
                <a:spcPts val="0"/>
              </a:spcAft>
              <a:buNone/>
            </a:pPr>
            <a:r>
              <a:rPr lang="en-GB" sz="1800" b="0" i="0" u="none" strike="noStrike">
                <a:solidFill>
                  <a:srgbClr val="000000"/>
                </a:solidFill>
                <a:latin typeface="Calibri"/>
                <a:ea typeface="Calibri"/>
                <a:cs typeface="Calibri"/>
                <a:sym typeface="Calibri"/>
              </a:rPr>
              <a:t>Description du travail effectué depuis la dernière évaluation périodique. On y pointera les éventuelles difficultés et les réorientations de la thèse.</a:t>
            </a:r>
            <a:endParaRPr sz="1800" b="0" i="0" u="none" strike="noStrike">
              <a:solidFill>
                <a:srgbClr val="000000"/>
              </a:solidFill>
              <a:latin typeface="Arial"/>
              <a:ea typeface="Arial"/>
              <a:cs typeface="Arial"/>
              <a:sym typeface="Arial"/>
            </a:endParaRPr>
          </a:p>
          <a:p>
            <a:pPr marL="0" lvl="0" indent="0" algn="l" rtl="0">
              <a:spcBef>
                <a:spcPts val="0"/>
              </a:spcBef>
              <a:spcAft>
                <a:spcPts val="0"/>
              </a:spcAft>
              <a:buNone/>
            </a:pPr>
            <a:r>
              <a:rPr lang="en-GB" sz="1800" b="0" i="0" u="none" strike="noStrike">
                <a:solidFill>
                  <a:srgbClr val="000000"/>
                </a:solidFill>
                <a:latin typeface="Calibri"/>
                <a:ea typeface="Calibri"/>
                <a:cs typeface="Calibri"/>
                <a:sym typeface="Calibri"/>
              </a:rPr>
              <a:t> </a:t>
            </a:r>
            <a:endParaRPr sz="1800" b="0" i="0" u="none" strike="noStrike">
              <a:solidFill>
                <a:srgbClr val="000000"/>
              </a:solidFill>
              <a:latin typeface="Arial"/>
              <a:ea typeface="Arial"/>
              <a:cs typeface="Arial"/>
              <a:sym typeface="Arial"/>
            </a:endParaRPr>
          </a:p>
          <a:p>
            <a:pPr marL="0" lvl="0" indent="0" algn="l" rtl="0">
              <a:spcBef>
                <a:spcPts val="0"/>
              </a:spcBef>
              <a:spcAft>
                <a:spcPts val="0"/>
              </a:spcAft>
              <a:buNone/>
            </a:pPr>
            <a:r>
              <a:rPr lang="en-GB" sz="1800" b="0" i="0" u="none" strike="noStrike">
                <a:solidFill>
                  <a:srgbClr val="000000"/>
                </a:solidFill>
                <a:latin typeface="Calibri"/>
                <a:ea typeface="Calibri"/>
                <a:cs typeface="Calibri"/>
                <a:sym typeface="Calibri"/>
              </a:rPr>
              <a:t>• Écoles doctorales suivies</a:t>
            </a:r>
            <a:endParaRPr sz="1800" b="0" i="0" u="none" strike="noStrike">
              <a:solidFill>
                <a:srgbClr val="000000"/>
              </a:solidFill>
              <a:latin typeface="Arial"/>
              <a:ea typeface="Arial"/>
              <a:cs typeface="Arial"/>
              <a:sym typeface="Arial"/>
            </a:endParaRPr>
          </a:p>
          <a:p>
            <a:pPr marL="0" lvl="0" indent="0" algn="l" rtl="0">
              <a:spcBef>
                <a:spcPts val="0"/>
              </a:spcBef>
              <a:spcAft>
                <a:spcPts val="0"/>
              </a:spcAft>
              <a:buNone/>
            </a:pPr>
            <a:r>
              <a:rPr lang="en-GB" sz="1800" b="0" i="0" u="none" strike="noStrike">
                <a:solidFill>
                  <a:srgbClr val="000000"/>
                </a:solidFill>
                <a:latin typeface="Calibri"/>
                <a:ea typeface="Calibri"/>
                <a:cs typeface="Calibri"/>
                <a:sym typeface="Calibri"/>
              </a:rPr>
              <a:t>Vous indiquerez sous ce point, s’il y a lieu, toutes les formations en lien avec votre doctorat que vous avez suivies depuis la dernière évaluation périodique.</a:t>
            </a:r>
            <a:endParaRPr sz="1800" b="0" i="0" u="none" strike="noStrike">
              <a:solidFill>
                <a:srgbClr val="000000"/>
              </a:solidFill>
              <a:latin typeface="Arial"/>
              <a:ea typeface="Arial"/>
              <a:cs typeface="Arial"/>
              <a:sym typeface="Arial"/>
            </a:endParaRPr>
          </a:p>
          <a:p>
            <a:pPr marL="0" lvl="0" indent="0" algn="l" rtl="0">
              <a:spcBef>
                <a:spcPts val="0"/>
              </a:spcBef>
              <a:spcAft>
                <a:spcPts val="0"/>
              </a:spcAft>
              <a:buNone/>
            </a:pPr>
            <a:r>
              <a:rPr lang="en-GB" sz="1800" b="0" i="0" u="none" strike="noStrike">
                <a:solidFill>
                  <a:srgbClr val="000000"/>
                </a:solidFill>
                <a:latin typeface="Calibri"/>
                <a:ea typeface="Calibri"/>
                <a:cs typeface="Calibri"/>
                <a:sym typeface="Calibri"/>
              </a:rPr>
              <a:t> </a:t>
            </a:r>
            <a:endParaRPr sz="1800" b="0" i="0" u="none" strike="noStrike">
              <a:solidFill>
                <a:srgbClr val="000000"/>
              </a:solidFill>
              <a:latin typeface="Arial"/>
              <a:ea typeface="Arial"/>
              <a:cs typeface="Arial"/>
              <a:sym typeface="Arial"/>
            </a:endParaRPr>
          </a:p>
          <a:p>
            <a:pPr marL="0" lvl="0" indent="0" algn="l" rtl="0">
              <a:spcBef>
                <a:spcPts val="0"/>
              </a:spcBef>
              <a:spcAft>
                <a:spcPts val="0"/>
              </a:spcAft>
              <a:buNone/>
            </a:pPr>
            <a:r>
              <a:rPr lang="en-GB" sz="1800" b="0" i="0" u="none" strike="noStrike">
                <a:solidFill>
                  <a:srgbClr val="000000"/>
                </a:solidFill>
                <a:latin typeface="Calibri"/>
                <a:ea typeface="Calibri"/>
                <a:cs typeface="Calibri"/>
                <a:sym typeface="Calibri"/>
              </a:rPr>
              <a:t>• Participation à des colloques, congrès scientifiques</a:t>
            </a:r>
            <a:endParaRPr sz="1800" b="0" i="0" u="none" strike="noStrike">
              <a:solidFill>
                <a:srgbClr val="000000"/>
              </a:solidFill>
              <a:latin typeface="Arial"/>
              <a:ea typeface="Arial"/>
              <a:cs typeface="Arial"/>
              <a:sym typeface="Arial"/>
            </a:endParaRPr>
          </a:p>
          <a:p>
            <a:pPr marL="0" lvl="0" indent="0" algn="l" rtl="0">
              <a:spcBef>
                <a:spcPts val="0"/>
              </a:spcBef>
              <a:spcAft>
                <a:spcPts val="0"/>
              </a:spcAft>
              <a:buNone/>
            </a:pPr>
            <a:r>
              <a:rPr lang="en-GB" sz="1800" b="0" i="0" u="none" strike="noStrike">
                <a:solidFill>
                  <a:srgbClr val="000000"/>
                </a:solidFill>
                <a:latin typeface="Calibri"/>
                <a:ea typeface="Calibri"/>
                <a:cs typeface="Calibri"/>
                <a:sym typeface="Calibri"/>
              </a:rPr>
              <a:t>Vous indiquerez sous ce point, s’il y a lieu, tous les colloques, congrès scientifiques, etc. auxquels vous avez participé de manière active (communication ou organisation). Les colloques, congrès scientifiques, etc. auxquels vous avez assisté doivent être répertoriés au rang des écoles doctorales suivies depuis la dernière évaluation périodique.</a:t>
            </a:r>
            <a:endParaRPr sz="1800" b="0" i="0" u="none" strike="noStrike">
              <a:solidFill>
                <a:srgbClr val="000000"/>
              </a:solidFill>
              <a:latin typeface="Arial"/>
              <a:ea typeface="Arial"/>
              <a:cs typeface="Arial"/>
              <a:sym typeface="Arial"/>
            </a:endParaRPr>
          </a:p>
          <a:p>
            <a:pPr marL="0" lvl="0" indent="0" algn="l" rtl="0">
              <a:spcBef>
                <a:spcPts val="0"/>
              </a:spcBef>
              <a:spcAft>
                <a:spcPts val="0"/>
              </a:spcAft>
              <a:buNone/>
            </a:pPr>
            <a:r>
              <a:rPr lang="en-GB" sz="1800" b="0" i="0" u="none" strike="noStrike">
                <a:solidFill>
                  <a:srgbClr val="000000"/>
                </a:solidFill>
                <a:latin typeface="Calibri"/>
                <a:ea typeface="Calibri"/>
                <a:cs typeface="Calibri"/>
                <a:sym typeface="Calibri"/>
              </a:rPr>
              <a:t> </a:t>
            </a:r>
            <a:endParaRPr sz="1800" b="0" i="0" u="none" strike="noStrike">
              <a:solidFill>
                <a:srgbClr val="000000"/>
              </a:solidFill>
              <a:latin typeface="Arial"/>
              <a:ea typeface="Arial"/>
              <a:cs typeface="Arial"/>
              <a:sym typeface="Arial"/>
            </a:endParaRPr>
          </a:p>
          <a:p>
            <a:pPr marL="0" lvl="0" indent="0" algn="l" rtl="0">
              <a:spcBef>
                <a:spcPts val="0"/>
              </a:spcBef>
              <a:spcAft>
                <a:spcPts val="0"/>
              </a:spcAft>
              <a:buNone/>
            </a:pPr>
            <a:r>
              <a:rPr lang="en-GB" sz="1800" b="0" i="0" u="none" strike="noStrike">
                <a:solidFill>
                  <a:srgbClr val="000000"/>
                </a:solidFill>
                <a:latin typeface="Calibri"/>
                <a:ea typeface="Calibri"/>
                <a:cs typeface="Calibri"/>
                <a:sym typeface="Calibri"/>
              </a:rPr>
              <a:t>• Publications en lien avec la thèse</a:t>
            </a:r>
            <a:endParaRPr sz="1800" b="0" i="0" u="none" strike="noStrike">
              <a:solidFill>
                <a:srgbClr val="000000"/>
              </a:solidFill>
              <a:latin typeface="Arial"/>
              <a:ea typeface="Arial"/>
              <a:cs typeface="Arial"/>
              <a:sym typeface="Arial"/>
            </a:endParaRPr>
          </a:p>
          <a:p>
            <a:pPr marL="0" lvl="0" indent="0" algn="l" rtl="0">
              <a:spcBef>
                <a:spcPts val="0"/>
              </a:spcBef>
              <a:spcAft>
                <a:spcPts val="0"/>
              </a:spcAft>
              <a:buNone/>
            </a:pPr>
            <a:r>
              <a:rPr lang="en-GB" sz="1800" b="0" i="0" u="none" strike="noStrike">
                <a:solidFill>
                  <a:srgbClr val="000000"/>
                </a:solidFill>
                <a:latin typeface="Calibri"/>
                <a:ea typeface="Calibri"/>
                <a:cs typeface="Calibri"/>
                <a:sym typeface="Calibri"/>
              </a:rPr>
              <a:t>Vous indiquerez sous ce point, s’il y a lieu, toutes les publications en lien avec votre doctorat que vous avez signées ou co-signées depuis la dernière évaluation périodique.</a:t>
            </a:r>
            <a:endParaRPr sz="1800" b="0" i="0" u="none" strike="noStrike">
              <a:solidFill>
                <a:srgbClr val="000000"/>
              </a:solidFill>
              <a:latin typeface="Arial"/>
              <a:ea typeface="Arial"/>
              <a:cs typeface="Arial"/>
              <a:sym typeface="Arial"/>
            </a:endParaRPr>
          </a:p>
          <a:p>
            <a:pPr marL="0" lvl="0" indent="0" algn="l" rtl="0">
              <a:spcBef>
                <a:spcPts val="0"/>
              </a:spcBef>
              <a:spcAft>
                <a:spcPts val="0"/>
              </a:spcAft>
              <a:buNone/>
            </a:pPr>
            <a:endParaRPr/>
          </a:p>
        </p:txBody>
      </p:sp>
      <p:sp>
        <p:nvSpPr>
          <p:cNvPr id="128" name="Google Shape;128;g3209936de69_2_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209936de69_2_13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g3209936de69_2_1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3209936de69_2_14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2" name="Google Shape;202;g3209936de69_2_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3209936de69_2_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g3209936de69_2_8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8" name="Google Shape;138;g3209936de69_2_8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209936de69_2_9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g3209936de69_2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209936de69_2_10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g3209936de69_2_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209936de69_2_10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g3209936de69_2_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5501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21645187a2_0_5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g321645187a2_0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21645187a2_0_5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g321645187a2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21645187a2_0_6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g321645187a2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321645187a2_0_7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g321645187a2_0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Barlow"/>
              <a:buNone/>
              <a:defRPr sz="4500" b="1">
                <a:latin typeface="Barlow"/>
                <a:ea typeface="Barlow"/>
                <a:cs typeface="Barlow"/>
                <a:sym typeface="Barlow"/>
              </a:defRPr>
            </a:lvl1pPr>
            <a:lvl2pPr lvl="1">
              <a:spcBef>
                <a:spcPts val="0"/>
              </a:spcBef>
              <a:spcAft>
                <a:spcPts val="0"/>
              </a:spcAft>
              <a:buSzPts val="1100"/>
              <a:buFont typeface="Barlow"/>
              <a:buNone/>
              <a:defRPr b="1">
                <a:latin typeface="Barlow"/>
                <a:ea typeface="Barlow"/>
                <a:cs typeface="Barlow"/>
                <a:sym typeface="Barlow"/>
              </a:defRPr>
            </a:lvl2pPr>
            <a:lvl3pPr lvl="2">
              <a:spcBef>
                <a:spcPts val="0"/>
              </a:spcBef>
              <a:spcAft>
                <a:spcPts val="0"/>
              </a:spcAft>
              <a:buSzPts val="1100"/>
              <a:buFont typeface="Barlow"/>
              <a:buNone/>
              <a:defRPr b="1">
                <a:latin typeface="Barlow"/>
                <a:ea typeface="Barlow"/>
                <a:cs typeface="Barlow"/>
                <a:sym typeface="Barlow"/>
              </a:defRPr>
            </a:lvl3pPr>
            <a:lvl4pPr lvl="3">
              <a:spcBef>
                <a:spcPts val="0"/>
              </a:spcBef>
              <a:spcAft>
                <a:spcPts val="0"/>
              </a:spcAft>
              <a:buSzPts val="1100"/>
              <a:buFont typeface="Barlow"/>
              <a:buNone/>
              <a:defRPr b="1">
                <a:latin typeface="Barlow"/>
                <a:ea typeface="Barlow"/>
                <a:cs typeface="Barlow"/>
                <a:sym typeface="Barlow"/>
              </a:defRPr>
            </a:lvl4pPr>
            <a:lvl5pPr lvl="4">
              <a:spcBef>
                <a:spcPts val="0"/>
              </a:spcBef>
              <a:spcAft>
                <a:spcPts val="0"/>
              </a:spcAft>
              <a:buSzPts val="1100"/>
              <a:buFont typeface="Barlow"/>
              <a:buNone/>
              <a:defRPr b="1">
                <a:latin typeface="Barlow"/>
                <a:ea typeface="Barlow"/>
                <a:cs typeface="Barlow"/>
                <a:sym typeface="Barlow"/>
              </a:defRPr>
            </a:lvl5pPr>
            <a:lvl6pPr lvl="5">
              <a:spcBef>
                <a:spcPts val="0"/>
              </a:spcBef>
              <a:spcAft>
                <a:spcPts val="0"/>
              </a:spcAft>
              <a:buSzPts val="1100"/>
              <a:buFont typeface="Barlow"/>
              <a:buNone/>
              <a:defRPr b="1">
                <a:latin typeface="Barlow"/>
                <a:ea typeface="Barlow"/>
                <a:cs typeface="Barlow"/>
                <a:sym typeface="Barlow"/>
              </a:defRPr>
            </a:lvl6pPr>
            <a:lvl7pPr lvl="6">
              <a:spcBef>
                <a:spcPts val="0"/>
              </a:spcBef>
              <a:spcAft>
                <a:spcPts val="0"/>
              </a:spcAft>
              <a:buSzPts val="1100"/>
              <a:buFont typeface="Barlow"/>
              <a:buNone/>
              <a:defRPr b="1">
                <a:latin typeface="Barlow"/>
                <a:ea typeface="Barlow"/>
                <a:cs typeface="Barlow"/>
                <a:sym typeface="Barlow"/>
              </a:defRPr>
            </a:lvl7pPr>
            <a:lvl8pPr lvl="7">
              <a:spcBef>
                <a:spcPts val="0"/>
              </a:spcBef>
              <a:spcAft>
                <a:spcPts val="0"/>
              </a:spcAft>
              <a:buSzPts val="1100"/>
              <a:buFont typeface="Barlow"/>
              <a:buNone/>
              <a:defRPr b="1">
                <a:latin typeface="Barlow"/>
                <a:ea typeface="Barlow"/>
                <a:cs typeface="Barlow"/>
                <a:sym typeface="Barlow"/>
              </a:defRPr>
            </a:lvl8pPr>
            <a:lvl9pPr lvl="8">
              <a:spcBef>
                <a:spcPts val="0"/>
              </a:spcBef>
              <a:spcAft>
                <a:spcPts val="0"/>
              </a:spcAft>
              <a:buSzPts val="1100"/>
              <a:buFont typeface="Barlow"/>
              <a:buNone/>
              <a:defRPr b="1">
                <a:latin typeface="Barlow"/>
                <a:ea typeface="Barlow"/>
                <a:cs typeface="Barlow"/>
                <a:sym typeface="Barlow"/>
              </a:defRPr>
            </a:lvl9pPr>
          </a:lstStyle>
          <a:p>
            <a:endParaRPr/>
          </a:p>
        </p:txBody>
      </p:sp>
      <p:sp>
        <p:nvSpPr>
          <p:cNvPr id="58" name="Google Shape;58;p14"/>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Font typeface="Barlow"/>
              <a:buNone/>
              <a:defRPr sz="1800">
                <a:latin typeface="Barlow"/>
                <a:ea typeface="Barlow"/>
                <a:cs typeface="Barlow"/>
                <a:sym typeface="Barlow"/>
              </a:defRPr>
            </a:lvl1pPr>
            <a:lvl2pPr lvl="1" algn="ctr">
              <a:lnSpc>
                <a:spcPct val="90000"/>
              </a:lnSpc>
              <a:spcBef>
                <a:spcPts val="400"/>
              </a:spcBef>
              <a:spcAft>
                <a:spcPts val="0"/>
              </a:spcAft>
              <a:buClr>
                <a:schemeClr val="dk1"/>
              </a:buClr>
              <a:buSzPts val="1500"/>
              <a:buFont typeface="Barlow"/>
              <a:buNone/>
              <a:defRPr sz="1500">
                <a:latin typeface="Barlow"/>
                <a:ea typeface="Barlow"/>
                <a:cs typeface="Barlow"/>
                <a:sym typeface="Barlow"/>
              </a:defRPr>
            </a:lvl2pPr>
            <a:lvl3pPr lvl="2" algn="ctr">
              <a:lnSpc>
                <a:spcPct val="90000"/>
              </a:lnSpc>
              <a:spcBef>
                <a:spcPts val="400"/>
              </a:spcBef>
              <a:spcAft>
                <a:spcPts val="0"/>
              </a:spcAft>
              <a:buClr>
                <a:schemeClr val="dk1"/>
              </a:buClr>
              <a:buSzPts val="1400"/>
              <a:buFont typeface="Barlow"/>
              <a:buNone/>
              <a:defRPr sz="1400">
                <a:latin typeface="Barlow"/>
                <a:ea typeface="Barlow"/>
                <a:cs typeface="Barlow"/>
                <a:sym typeface="Barlow"/>
              </a:defRPr>
            </a:lvl3pPr>
            <a:lvl4pPr lvl="3" algn="ctr">
              <a:lnSpc>
                <a:spcPct val="90000"/>
              </a:lnSpc>
              <a:spcBef>
                <a:spcPts val="400"/>
              </a:spcBef>
              <a:spcAft>
                <a:spcPts val="0"/>
              </a:spcAft>
              <a:buClr>
                <a:schemeClr val="dk1"/>
              </a:buClr>
              <a:buSzPts val="1200"/>
              <a:buFont typeface="Barlow"/>
              <a:buNone/>
              <a:defRPr sz="1200">
                <a:latin typeface="Barlow"/>
                <a:ea typeface="Barlow"/>
                <a:cs typeface="Barlow"/>
                <a:sym typeface="Barlow"/>
              </a:defRPr>
            </a:lvl4pPr>
            <a:lvl5pPr lvl="4" algn="ctr">
              <a:lnSpc>
                <a:spcPct val="90000"/>
              </a:lnSpc>
              <a:spcBef>
                <a:spcPts val="400"/>
              </a:spcBef>
              <a:spcAft>
                <a:spcPts val="0"/>
              </a:spcAft>
              <a:buClr>
                <a:schemeClr val="dk1"/>
              </a:buClr>
              <a:buSzPts val="1200"/>
              <a:buFont typeface="Barlow"/>
              <a:buNone/>
              <a:defRPr sz="1200">
                <a:latin typeface="Barlow"/>
                <a:ea typeface="Barlow"/>
                <a:cs typeface="Barlow"/>
                <a:sym typeface="Barlow"/>
              </a:defRPr>
            </a:lvl5pPr>
            <a:lvl6pPr lvl="5" algn="ctr">
              <a:lnSpc>
                <a:spcPct val="90000"/>
              </a:lnSpc>
              <a:spcBef>
                <a:spcPts val="400"/>
              </a:spcBef>
              <a:spcAft>
                <a:spcPts val="0"/>
              </a:spcAft>
              <a:buClr>
                <a:schemeClr val="dk1"/>
              </a:buClr>
              <a:buSzPts val="1200"/>
              <a:buFont typeface="Barlow"/>
              <a:buNone/>
              <a:defRPr sz="1200">
                <a:latin typeface="Barlow"/>
                <a:ea typeface="Barlow"/>
                <a:cs typeface="Barlow"/>
                <a:sym typeface="Barlow"/>
              </a:defRPr>
            </a:lvl6pPr>
            <a:lvl7pPr lvl="6" algn="ctr">
              <a:lnSpc>
                <a:spcPct val="90000"/>
              </a:lnSpc>
              <a:spcBef>
                <a:spcPts val="400"/>
              </a:spcBef>
              <a:spcAft>
                <a:spcPts val="0"/>
              </a:spcAft>
              <a:buClr>
                <a:schemeClr val="dk1"/>
              </a:buClr>
              <a:buSzPts val="1200"/>
              <a:buFont typeface="Barlow"/>
              <a:buNone/>
              <a:defRPr sz="1200">
                <a:latin typeface="Barlow"/>
                <a:ea typeface="Barlow"/>
                <a:cs typeface="Barlow"/>
                <a:sym typeface="Barlow"/>
              </a:defRPr>
            </a:lvl7pPr>
            <a:lvl8pPr lvl="7" algn="ctr">
              <a:lnSpc>
                <a:spcPct val="90000"/>
              </a:lnSpc>
              <a:spcBef>
                <a:spcPts val="400"/>
              </a:spcBef>
              <a:spcAft>
                <a:spcPts val="0"/>
              </a:spcAft>
              <a:buClr>
                <a:schemeClr val="dk1"/>
              </a:buClr>
              <a:buSzPts val="1200"/>
              <a:buFont typeface="Barlow"/>
              <a:buNone/>
              <a:defRPr sz="1200">
                <a:latin typeface="Barlow"/>
                <a:ea typeface="Barlow"/>
                <a:cs typeface="Barlow"/>
                <a:sym typeface="Barlow"/>
              </a:defRPr>
            </a:lvl8pPr>
            <a:lvl9pPr lvl="8" algn="ctr">
              <a:lnSpc>
                <a:spcPct val="90000"/>
              </a:lnSpc>
              <a:spcBef>
                <a:spcPts val="400"/>
              </a:spcBef>
              <a:spcAft>
                <a:spcPts val="0"/>
              </a:spcAft>
              <a:buClr>
                <a:schemeClr val="dk1"/>
              </a:buClr>
              <a:buSzPts val="1200"/>
              <a:buFont typeface="Barlow"/>
              <a:buNone/>
              <a:defRPr sz="1200">
                <a:latin typeface="Barlow"/>
                <a:ea typeface="Barlow"/>
                <a:cs typeface="Barlow"/>
                <a:sym typeface="Barlow"/>
              </a:defRPr>
            </a:lvl9pPr>
          </a:lstStyle>
          <a:p>
            <a:endParaRPr/>
          </a:p>
        </p:txBody>
      </p:sp>
      <p:sp>
        <p:nvSpPr>
          <p:cNvPr id="59" name="Google Shape;59;p1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0" name="Google Shape;60;p1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1" name="Google Shape;61;p1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4" name="Google Shape;64;p15"/>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5" name="Google Shape;65;p1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6" name="Google Shape;66;p1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7" name="Google Shape;67;p1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Play"/>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0" name="Google Shape;70;p16"/>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757575"/>
              </a:buClr>
              <a:buSzPts val="1800"/>
              <a:buNone/>
              <a:defRPr sz="1800">
                <a:solidFill>
                  <a:srgbClr val="757575"/>
                </a:solidFill>
              </a:defRPr>
            </a:lvl1pPr>
            <a:lvl2pPr marL="914400" lvl="1" indent="-228600" algn="l">
              <a:lnSpc>
                <a:spcPct val="90000"/>
              </a:lnSpc>
              <a:spcBef>
                <a:spcPts val="400"/>
              </a:spcBef>
              <a:spcAft>
                <a:spcPts val="0"/>
              </a:spcAft>
              <a:buClr>
                <a:srgbClr val="757575"/>
              </a:buClr>
              <a:buSzPts val="1500"/>
              <a:buNone/>
              <a:defRPr sz="1500">
                <a:solidFill>
                  <a:srgbClr val="757575"/>
                </a:solidFill>
              </a:defRPr>
            </a:lvl2pPr>
            <a:lvl3pPr marL="1371600" lvl="2" indent="-228600" algn="l">
              <a:lnSpc>
                <a:spcPct val="90000"/>
              </a:lnSpc>
              <a:spcBef>
                <a:spcPts val="400"/>
              </a:spcBef>
              <a:spcAft>
                <a:spcPts val="0"/>
              </a:spcAft>
              <a:buClr>
                <a:srgbClr val="757575"/>
              </a:buClr>
              <a:buSzPts val="1400"/>
              <a:buNone/>
              <a:defRPr sz="1400">
                <a:solidFill>
                  <a:srgbClr val="757575"/>
                </a:solidFill>
              </a:defRPr>
            </a:lvl3pPr>
            <a:lvl4pPr marL="1828800" lvl="3" indent="-228600" algn="l">
              <a:lnSpc>
                <a:spcPct val="90000"/>
              </a:lnSpc>
              <a:spcBef>
                <a:spcPts val="400"/>
              </a:spcBef>
              <a:spcAft>
                <a:spcPts val="0"/>
              </a:spcAft>
              <a:buClr>
                <a:srgbClr val="757575"/>
              </a:buClr>
              <a:buSzPts val="1200"/>
              <a:buNone/>
              <a:defRPr sz="1200">
                <a:solidFill>
                  <a:srgbClr val="757575"/>
                </a:solidFill>
              </a:defRPr>
            </a:lvl4pPr>
            <a:lvl5pPr marL="2286000" lvl="4" indent="-228600" algn="l">
              <a:lnSpc>
                <a:spcPct val="90000"/>
              </a:lnSpc>
              <a:spcBef>
                <a:spcPts val="400"/>
              </a:spcBef>
              <a:spcAft>
                <a:spcPts val="0"/>
              </a:spcAft>
              <a:buClr>
                <a:srgbClr val="757575"/>
              </a:buClr>
              <a:buSzPts val="1200"/>
              <a:buNone/>
              <a:defRPr sz="1200">
                <a:solidFill>
                  <a:srgbClr val="757575"/>
                </a:solidFill>
              </a:defRPr>
            </a:lvl5pPr>
            <a:lvl6pPr marL="2743200" lvl="5" indent="-228600" algn="l">
              <a:lnSpc>
                <a:spcPct val="90000"/>
              </a:lnSpc>
              <a:spcBef>
                <a:spcPts val="400"/>
              </a:spcBef>
              <a:spcAft>
                <a:spcPts val="0"/>
              </a:spcAft>
              <a:buClr>
                <a:srgbClr val="757575"/>
              </a:buClr>
              <a:buSzPts val="1200"/>
              <a:buNone/>
              <a:defRPr sz="1200">
                <a:solidFill>
                  <a:srgbClr val="757575"/>
                </a:solidFill>
              </a:defRPr>
            </a:lvl6pPr>
            <a:lvl7pPr marL="3200400" lvl="6" indent="-228600" algn="l">
              <a:lnSpc>
                <a:spcPct val="90000"/>
              </a:lnSpc>
              <a:spcBef>
                <a:spcPts val="400"/>
              </a:spcBef>
              <a:spcAft>
                <a:spcPts val="0"/>
              </a:spcAft>
              <a:buClr>
                <a:srgbClr val="757575"/>
              </a:buClr>
              <a:buSzPts val="1200"/>
              <a:buNone/>
              <a:defRPr sz="1200">
                <a:solidFill>
                  <a:srgbClr val="757575"/>
                </a:solidFill>
              </a:defRPr>
            </a:lvl7pPr>
            <a:lvl8pPr marL="3657600" lvl="7" indent="-228600" algn="l">
              <a:lnSpc>
                <a:spcPct val="90000"/>
              </a:lnSpc>
              <a:spcBef>
                <a:spcPts val="400"/>
              </a:spcBef>
              <a:spcAft>
                <a:spcPts val="0"/>
              </a:spcAft>
              <a:buClr>
                <a:srgbClr val="757575"/>
              </a:buClr>
              <a:buSzPts val="1200"/>
              <a:buNone/>
              <a:defRPr sz="1200">
                <a:solidFill>
                  <a:srgbClr val="757575"/>
                </a:solidFill>
              </a:defRPr>
            </a:lvl8pPr>
            <a:lvl9pPr marL="4114800" lvl="8" indent="-228600" algn="l">
              <a:lnSpc>
                <a:spcPct val="90000"/>
              </a:lnSpc>
              <a:spcBef>
                <a:spcPts val="400"/>
              </a:spcBef>
              <a:spcAft>
                <a:spcPts val="0"/>
              </a:spcAft>
              <a:buClr>
                <a:srgbClr val="757575"/>
              </a:buClr>
              <a:buSzPts val="1200"/>
              <a:buNone/>
              <a:defRPr sz="1200">
                <a:solidFill>
                  <a:srgbClr val="757575"/>
                </a:solidFill>
              </a:defRPr>
            </a:lvl9pPr>
          </a:lstStyle>
          <a:p>
            <a:endParaRPr/>
          </a:p>
        </p:txBody>
      </p:sp>
      <p:sp>
        <p:nvSpPr>
          <p:cNvPr id="71" name="Google Shape;71;p1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2" name="Google Shape;72;p1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3" name="Google Shape;73;p1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6" name="Google Shape;76;p17"/>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Google Shape;77;p17"/>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8" name="Google Shape;78;p1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9" name="Google Shape;79;p1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0" name="Google Shape;80;p1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3" name="Google Shape;83;p18"/>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84" name="Google Shape;84;p18"/>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 name="Google Shape;85;p18"/>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86" name="Google Shape;86;p18"/>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 name="Google Shape;87;p1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8" name="Google Shape;88;p1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9" name="Google Shape;89;p1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2" name="Google Shape;92;p1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3" name="Google Shape;93;p1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4" name="Google Shape;94;p1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7" name="Google Shape;97;p2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8" name="Google Shape;98;p2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Play"/>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1" name="Google Shape;101;p21"/>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02" name="Google Shape;102;p21"/>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03" name="Google Shape;103;p2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4" name="Google Shape;104;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5" name="Google Shape;105;p2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Play"/>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8" name="Google Shape;108;p22"/>
          <p:cNvSpPr>
            <a:spLocks noGrp="1"/>
          </p:cNvSpPr>
          <p:nvPr>
            <p:ph type="pic" idx="2"/>
          </p:nvPr>
        </p:nvSpPr>
        <p:spPr>
          <a:xfrm>
            <a:off x="3887391" y="740569"/>
            <a:ext cx="4629150" cy="3655219"/>
          </a:xfrm>
          <a:prstGeom prst="rect">
            <a:avLst/>
          </a:prstGeom>
          <a:noFill/>
          <a:ln>
            <a:noFill/>
          </a:ln>
        </p:spPr>
      </p:sp>
      <p:sp>
        <p:nvSpPr>
          <p:cNvPr id="109" name="Google Shape;109;p22"/>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10" name="Google Shape;110;p2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1" name="Google Shape;111;p2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2" name="Google Shape;112;p2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5" name="Google Shape;115;p23"/>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6" name="Google Shape;116;p2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7" name="Google Shape;117;p2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8" name="Google Shape;118;p2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5350073" y="1467445"/>
            <a:ext cx="4358879" cy="19716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1" name="Google Shape;121;p24"/>
          <p:cNvSpPr txBox="1">
            <a:spLocks noGrp="1"/>
          </p:cNvSpPr>
          <p:nvPr>
            <p:ph type="body" idx="1"/>
          </p:nvPr>
        </p:nvSpPr>
        <p:spPr>
          <a:xfrm rot="5400000">
            <a:off x="1349573" y="-447080"/>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2" name="Google Shape;122;p2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3" name="Google Shape;123;p2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4" name="Google Shape;124;p2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Barlow SemiBold"/>
              <a:buNone/>
              <a:defRPr sz="3300" i="0" u="none" strike="noStrike" cap="none">
                <a:solidFill>
                  <a:schemeClr val="dk1"/>
                </a:solidFill>
                <a:latin typeface="Barlow SemiBold"/>
                <a:ea typeface="Barlow SemiBold"/>
                <a:cs typeface="Barlow SemiBold"/>
                <a:sym typeface="Barlow SemiBold"/>
              </a:defRPr>
            </a:lvl1pPr>
            <a:lvl2pPr lvl="1">
              <a:spcBef>
                <a:spcPts val="0"/>
              </a:spcBef>
              <a:spcAft>
                <a:spcPts val="0"/>
              </a:spcAft>
              <a:buSzPts val="1100"/>
              <a:buFont typeface="Barlow SemiBold"/>
              <a:buNone/>
              <a:defRPr sz="1400">
                <a:latin typeface="Barlow SemiBold"/>
                <a:ea typeface="Barlow SemiBold"/>
                <a:cs typeface="Barlow SemiBold"/>
                <a:sym typeface="Barlow SemiBold"/>
              </a:defRPr>
            </a:lvl2pPr>
            <a:lvl3pPr lvl="2">
              <a:spcBef>
                <a:spcPts val="0"/>
              </a:spcBef>
              <a:spcAft>
                <a:spcPts val="0"/>
              </a:spcAft>
              <a:buSzPts val="1100"/>
              <a:buFont typeface="Barlow SemiBold"/>
              <a:buNone/>
              <a:defRPr sz="1400">
                <a:latin typeface="Barlow SemiBold"/>
                <a:ea typeface="Barlow SemiBold"/>
                <a:cs typeface="Barlow SemiBold"/>
                <a:sym typeface="Barlow SemiBold"/>
              </a:defRPr>
            </a:lvl3pPr>
            <a:lvl4pPr lvl="3">
              <a:spcBef>
                <a:spcPts val="0"/>
              </a:spcBef>
              <a:spcAft>
                <a:spcPts val="0"/>
              </a:spcAft>
              <a:buSzPts val="1100"/>
              <a:buFont typeface="Barlow SemiBold"/>
              <a:buNone/>
              <a:defRPr sz="1400">
                <a:latin typeface="Barlow SemiBold"/>
                <a:ea typeface="Barlow SemiBold"/>
                <a:cs typeface="Barlow SemiBold"/>
                <a:sym typeface="Barlow SemiBold"/>
              </a:defRPr>
            </a:lvl4pPr>
            <a:lvl5pPr lvl="4">
              <a:spcBef>
                <a:spcPts val="0"/>
              </a:spcBef>
              <a:spcAft>
                <a:spcPts val="0"/>
              </a:spcAft>
              <a:buSzPts val="1100"/>
              <a:buFont typeface="Barlow SemiBold"/>
              <a:buNone/>
              <a:defRPr sz="1400">
                <a:latin typeface="Barlow SemiBold"/>
                <a:ea typeface="Barlow SemiBold"/>
                <a:cs typeface="Barlow SemiBold"/>
                <a:sym typeface="Barlow SemiBold"/>
              </a:defRPr>
            </a:lvl5pPr>
            <a:lvl6pPr lvl="5">
              <a:spcBef>
                <a:spcPts val="0"/>
              </a:spcBef>
              <a:spcAft>
                <a:spcPts val="0"/>
              </a:spcAft>
              <a:buSzPts val="1100"/>
              <a:buFont typeface="Barlow SemiBold"/>
              <a:buNone/>
              <a:defRPr sz="1400">
                <a:latin typeface="Barlow SemiBold"/>
                <a:ea typeface="Barlow SemiBold"/>
                <a:cs typeface="Barlow SemiBold"/>
                <a:sym typeface="Barlow SemiBold"/>
              </a:defRPr>
            </a:lvl6pPr>
            <a:lvl7pPr lvl="6">
              <a:spcBef>
                <a:spcPts val="0"/>
              </a:spcBef>
              <a:spcAft>
                <a:spcPts val="0"/>
              </a:spcAft>
              <a:buSzPts val="1100"/>
              <a:buFont typeface="Barlow SemiBold"/>
              <a:buNone/>
              <a:defRPr sz="1400">
                <a:latin typeface="Barlow SemiBold"/>
                <a:ea typeface="Barlow SemiBold"/>
                <a:cs typeface="Barlow SemiBold"/>
                <a:sym typeface="Barlow SemiBold"/>
              </a:defRPr>
            </a:lvl7pPr>
            <a:lvl8pPr lvl="7">
              <a:spcBef>
                <a:spcPts val="0"/>
              </a:spcBef>
              <a:spcAft>
                <a:spcPts val="0"/>
              </a:spcAft>
              <a:buSzPts val="1100"/>
              <a:buFont typeface="Barlow SemiBold"/>
              <a:buNone/>
              <a:defRPr sz="1400">
                <a:latin typeface="Barlow SemiBold"/>
                <a:ea typeface="Barlow SemiBold"/>
                <a:cs typeface="Barlow SemiBold"/>
                <a:sym typeface="Barlow SemiBold"/>
              </a:defRPr>
            </a:lvl8pPr>
            <a:lvl9pPr lvl="8">
              <a:spcBef>
                <a:spcPts val="0"/>
              </a:spcBef>
              <a:spcAft>
                <a:spcPts val="0"/>
              </a:spcAft>
              <a:buSzPts val="1100"/>
              <a:buFont typeface="Barlow SemiBold"/>
              <a:buNone/>
              <a:defRPr sz="1400">
                <a:latin typeface="Barlow SemiBold"/>
                <a:ea typeface="Barlow SemiBold"/>
                <a:cs typeface="Barlow SemiBold"/>
                <a:sym typeface="Barlow SemiBold"/>
              </a:defRPr>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Barlow"/>
              <a:buChar char="•"/>
              <a:defRPr sz="2100" i="0" u="none" strike="noStrike" cap="none">
                <a:solidFill>
                  <a:schemeClr val="dk1"/>
                </a:solidFill>
                <a:latin typeface="Barlow"/>
                <a:ea typeface="Barlow"/>
                <a:cs typeface="Barlow"/>
                <a:sym typeface="Barlow"/>
              </a:defRPr>
            </a:lvl1pPr>
            <a:lvl2pPr marL="914400" marR="0" lvl="1" indent="-342900" algn="l" rtl="0">
              <a:lnSpc>
                <a:spcPct val="90000"/>
              </a:lnSpc>
              <a:spcBef>
                <a:spcPts val="400"/>
              </a:spcBef>
              <a:spcAft>
                <a:spcPts val="0"/>
              </a:spcAft>
              <a:buClr>
                <a:schemeClr val="dk1"/>
              </a:buClr>
              <a:buSzPts val="1800"/>
              <a:buFont typeface="Barlow"/>
              <a:buChar char="•"/>
              <a:defRPr sz="1800" i="0" u="none" strike="noStrike" cap="none">
                <a:solidFill>
                  <a:schemeClr val="dk1"/>
                </a:solidFill>
                <a:latin typeface="Barlow"/>
                <a:ea typeface="Barlow"/>
                <a:cs typeface="Barlow"/>
                <a:sym typeface="Barlow"/>
              </a:defRPr>
            </a:lvl2pPr>
            <a:lvl3pPr marL="1371600" marR="0" lvl="2" indent="-323850" algn="l" rtl="0">
              <a:lnSpc>
                <a:spcPct val="90000"/>
              </a:lnSpc>
              <a:spcBef>
                <a:spcPts val="400"/>
              </a:spcBef>
              <a:spcAft>
                <a:spcPts val="0"/>
              </a:spcAft>
              <a:buClr>
                <a:schemeClr val="dk1"/>
              </a:buClr>
              <a:buSzPts val="1500"/>
              <a:buFont typeface="Barlow"/>
              <a:buChar char="•"/>
              <a:defRPr sz="1500" i="0" u="none" strike="noStrike" cap="none">
                <a:solidFill>
                  <a:schemeClr val="dk1"/>
                </a:solidFill>
                <a:latin typeface="Barlow"/>
                <a:ea typeface="Barlow"/>
                <a:cs typeface="Barlow"/>
                <a:sym typeface="Barlow"/>
              </a:defRPr>
            </a:lvl3pPr>
            <a:lvl4pPr marL="1828800" marR="0" lvl="3" indent="-317500" algn="l" rtl="0">
              <a:lnSpc>
                <a:spcPct val="90000"/>
              </a:lnSpc>
              <a:spcBef>
                <a:spcPts val="400"/>
              </a:spcBef>
              <a:spcAft>
                <a:spcPts val="0"/>
              </a:spcAft>
              <a:buClr>
                <a:schemeClr val="dk1"/>
              </a:buClr>
              <a:buSzPts val="1400"/>
              <a:buFont typeface="Barlow"/>
              <a:buChar char="•"/>
              <a:defRPr sz="1400" i="0" u="none" strike="noStrike" cap="none">
                <a:solidFill>
                  <a:schemeClr val="dk1"/>
                </a:solidFill>
                <a:latin typeface="Barlow"/>
                <a:ea typeface="Barlow"/>
                <a:cs typeface="Barlow"/>
                <a:sym typeface="Barlow"/>
              </a:defRPr>
            </a:lvl4pPr>
            <a:lvl5pPr marL="2286000" marR="0" lvl="4" indent="-317500" algn="l" rtl="0">
              <a:lnSpc>
                <a:spcPct val="90000"/>
              </a:lnSpc>
              <a:spcBef>
                <a:spcPts val="400"/>
              </a:spcBef>
              <a:spcAft>
                <a:spcPts val="0"/>
              </a:spcAft>
              <a:buClr>
                <a:schemeClr val="dk1"/>
              </a:buClr>
              <a:buSzPts val="1400"/>
              <a:buFont typeface="Barlow"/>
              <a:buChar char="•"/>
              <a:defRPr sz="1400" i="0" u="none" strike="noStrike" cap="none">
                <a:solidFill>
                  <a:schemeClr val="dk1"/>
                </a:solidFill>
                <a:latin typeface="Barlow"/>
                <a:ea typeface="Barlow"/>
                <a:cs typeface="Barlow"/>
                <a:sym typeface="Barlow"/>
              </a:defRPr>
            </a:lvl5pPr>
            <a:lvl6pPr marL="2743200" marR="0" lvl="5" indent="-317500" algn="l" rtl="0">
              <a:lnSpc>
                <a:spcPct val="90000"/>
              </a:lnSpc>
              <a:spcBef>
                <a:spcPts val="400"/>
              </a:spcBef>
              <a:spcAft>
                <a:spcPts val="0"/>
              </a:spcAft>
              <a:buClr>
                <a:schemeClr val="dk1"/>
              </a:buClr>
              <a:buSzPts val="1400"/>
              <a:buFont typeface="Barlow"/>
              <a:buChar char="•"/>
              <a:defRPr sz="1400" i="0" u="none" strike="noStrike" cap="none">
                <a:solidFill>
                  <a:schemeClr val="dk1"/>
                </a:solidFill>
                <a:latin typeface="Barlow"/>
                <a:ea typeface="Barlow"/>
                <a:cs typeface="Barlow"/>
                <a:sym typeface="Barlow"/>
              </a:defRPr>
            </a:lvl6pPr>
            <a:lvl7pPr marL="3200400" marR="0" lvl="6" indent="-317500" algn="l" rtl="0">
              <a:lnSpc>
                <a:spcPct val="90000"/>
              </a:lnSpc>
              <a:spcBef>
                <a:spcPts val="400"/>
              </a:spcBef>
              <a:spcAft>
                <a:spcPts val="0"/>
              </a:spcAft>
              <a:buClr>
                <a:schemeClr val="dk1"/>
              </a:buClr>
              <a:buSzPts val="1400"/>
              <a:buFont typeface="Barlow"/>
              <a:buChar char="•"/>
              <a:defRPr sz="1400" i="0" u="none" strike="noStrike" cap="none">
                <a:solidFill>
                  <a:schemeClr val="dk1"/>
                </a:solidFill>
                <a:latin typeface="Barlow"/>
                <a:ea typeface="Barlow"/>
                <a:cs typeface="Barlow"/>
                <a:sym typeface="Barlow"/>
              </a:defRPr>
            </a:lvl7pPr>
            <a:lvl8pPr marL="3657600" marR="0" lvl="7" indent="-317500" algn="l" rtl="0">
              <a:lnSpc>
                <a:spcPct val="90000"/>
              </a:lnSpc>
              <a:spcBef>
                <a:spcPts val="400"/>
              </a:spcBef>
              <a:spcAft>
                <a:spcPts val="0"/>
              </a:spcAft>
              <a:buClr>
                <a:schemeClr val="dk1"/>
              </a:buClr>
              <a:buSzPts val="1400"/>
              <a:buFont typeface="Barlow"/>
              <a:buChar char="•"/>
              <a:defRPr sz="1400" i="0" u="none" strike="noStrike" cap="none">
                <a:solidFill>
                  <a:schemeClr val="dk1"/>
                </a:solidFill>
                <a:latin typeface="Barlow"/>
                <a:ea typeface="Barlow"/>
                <a:cs typeface="Barlow"/>
                <a:sym typeface="Barlow"/>
              </a:defRPr>
            </a:lvl8pPr>
            <a:lvl9pPr marL="4114800" marR="0" lvl="8" indent="-317500" algn="l" rtl="0">
              <a:lnSpc>
                <a:spcPct val="90000"/>
              </a:lnSpc>
              <a:spcBef>
                <a:spcPts val="400"/>
              </a:spcBef>
              <a:spcAft>
                <a:spcPts val="0"/>
              </a:spcAft>
              <a:buClr>
                <a:schemeClr val="dk1"/>
              </a:buClr>
              <a:buSzPts val="1400"/>
              <a:buFont typeface="Barlow"/>
              <a:buChar char="•"/>
              <a:defRPr sz="1400" i="0" u="none" strike="noStrike" cap="none">
                <a:solidFill>
                  <a:schemeClr val="dk1"/>
                </a:solidFill>
                <a:latin typeface="Barlow"/>
                <a:ea typeface="Barlow"/>
                <a:cs typeface="Barlow"/>
                <a:sym typeface="Barlow"/>
              </a:defRPr>
            </a:lvl9pPr>
          </a:lstStyle>
          <a:p>
            <a:endParaRPr/>
          </a:p>
        </p:txBody>
      </p:sp>
      <p:sp>
        <p:nvSpPr>
          <p:cNvPr id="53" name="Google Shape;53;p1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757575"/>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54" name="Google Shape;54;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757575"/>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55" name="Google Shape;55;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757575"/>
                </a:solidFill>
                <a:latin typeface="Arial"/>
                <a:ea typeface="Arial"/>
                <a:cs typeface="Arial"/>
                <a:sym typeface="Arial"/>
              </a:defRPr>
            </a:lvl1pPr>
            <a:lvl2pPr marL="0" marR="0" lvl="1" indent="0" algn="r" rtl="0">
              <a:spcBef>
                <a:spcPts val="0"/>
              </a:spcBef>
              <a:buNone/>
              <a:defRPr sz="900" b="0" i="0" u="none" strike="noStrike" cap="none">
                <a:solidFill>
                  <a:srgbClr val="757575"/>
                </a:solidFill>
                <a:latin typeface="Arial"/>
                <a:ea typeface="Arial"/>
                <a:cs typeface="Arial"/>
                <a:sym typeface="Arial"/>
              </a:defRPr>
            </a:lvl2pPr>
            <a:lvl3pPr marL="0" marR="0" lvl="2" indent="0" algn="r" rtl="0">
              <a:spcBef>
                <a:spcPts val="0"/>
              </a:spcBef>
              <a:buNone/>
              <a:defRPr sz="900" b="0" i="0" u="none" strike="noStrike" cap="none">
                <a:solidFill>
                  <a:srgbClr val="757575"/>
                </a:solidFill>
                <a:latin typeface="Arial"/>
                <a:ea typeface="Arial"/>
                <a:cs typeface="Arial"/>
                <a:sym typeface="Arial"/>
              </a:defRPr>
            </a:lvl3pPr>
            <a:lvl4pPr marL="0" marR="0" lvl="3" indent="0" algn="r" rtl="0">
              <a:spcBef>
                <a:spcPts val="0"/>
              </a:spcBef>
              <a:buNone/>
              <a:defRPr sz="900" b="0" i="0" u="none" strike="noStrike" cap="none">
                <a:solidFill>
                  <a:srgbClr val="757575"/>
                </a:solidFill>
                <a:latin typeface="Arial"/>
                <a:ea typeface="Arial"/>
                <a:cs typeface="Arial"/>
                <a:sym typeface="Arial"/>
              </a:defRPr>
            </a:lvl4pPr>
            <a:lvl5pPr marL="0" marR="0" lvl="4" indent="0" algn="r" rtl="0">
              <a:spcBef>
                <a:spcPts val="0"/>
              </a:spcBef>
              <a:buNone/>
              <a:defRPr sz="900" b="0" i="0" u="none" strike="noStrike" cap="none">
                <a:solidFill>
                  <a:srgbClr val="757575"/>
                </a:solidFill>
                <a:latin typeface="Arial"/>
                <a:ea typeface="Arial"/>
                <a:cs typeface="Arial"/>
                <a:sym typeface="Arial"/>
              </a:defRPr>
            </a:lvl5pPr>
            <a:lvl6pPr marL="0" marR="0" lvl="5" indent="0" algn="r" rtl="0">
              <a:spcBef>
                <a:spcPts val="0"/>
              </a:spcBef>
              <a:buNone/>
              <a:defRPr sz="900" b="0" i="0" u="none" strike="noStrike" cap="none">
                <a:solidFill>
                  <a:srgbClr val="757575"/>
                </a:solidFill>
                <a:latin typeface="Arial"/>
                <a:ea typeface="Arial"/>
                <a:cs typeface="Arial"/>
                <a:sym typeface="Arial"/>
              </a:defRPr>
            </a:lvl6pPr>
            <a:lvl7pPr marL="0" marR="0" lvl="6" indent="0" algn="r" rtl="0">
              <a:spcBef>
                <a:spcPts val="0"/>
              </a:spcBef>
              <a:buNone/>
              <a:defRPr sz="900" b="0" i="0" u="none" strike="noStrike" cap="none">
                <a:solidFill>
                  <a:srgbClr val="757575"/>
                </a:solidFill>
                <a:latin typeface="Arial"/>
                <a:ea typeface="Arial"/>
                <a:cs typeface="Arial"/>
                <a:sym typeface="Arial"/>
              </a:defRPr>
            </a:lvl7pPr>
            <a:lvl8pPr marL="0" marR="0" lvl="7" indent="0" algn="r" rtl="0">
              <a:spcBef>
                <a:spcPts val="0"/>
              </a:spcBef>
              <a:buNone/>
              <a:defRPr sz="900" b="0" i="0" u="none" strike="noStrike" cap="none">
                <a:solidFill>
                  <a:srgbClr val="757575"/>
                </a:solidFill>
                <a:latin typeface="Arial"/>
                <a:ea typeface="Arial"/>
                <a:cs typeface="Arial"/>
                <a:sym typeface="Arial"/>
              </a:defRPr>
            </a:lvl8pPr>
            <a:lvl9pPr marL="0" marR="0" lvl="8" indent="0" algn="r" rtl="0">
              <a:spcBef>
                <a:spcPts val="0"/>
              </a:spcBef>
              <a:buNone/>
              <a:defRPr sz="9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hyperlink" Target="https://www.mdpi.com/1996-1073/16/22/7629" TargetMode="External"/><Relationship Id="rId7" Type="http://schemas.openxmlformats.org/officeDocument/2006/relationships/hyperlink" Target="https://scholar.google.com/citations?hl=fr&amp;user=oh_BXHgAAAAJ"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png"/><Relationship Id="rId5" Type="http://schemas.openxmlformats.org/officeDocument/2006/relationships/hyperlink" Target="https://orcid.org/0000-0002-6258-0034" TargetMode="External"/><Relationship Id="rId4" Type="http://schemas.openxmlformats.org/officeDocument/2006/relationships/hyperlink" Target="https://ieeexplore.ieee.org/abstract/document/10236324" TargetMode="External"/><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hyperlink" Target="https://www.eranet-smartenergysystems.eu/" TargetMode="Externa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hyperlink" Target="https://www.eecs.harvard.edu/htk/phdadvice/" TargetMode="External"/><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1.pn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8.jp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20.jpg"/><Relationship Id="rId11" Type="http://schemas.openxmlformats.org/officeDocument/2006/relationships/image" Target="../media/image25.png"/><Relationship Id="rId5" Type="http://schemas.openxmlformats.org/officeDocument/2006/relationships/image" Target="../media/image1.png"/><Relationship Id="rId10" Type="http://schemas.openxmlformats.org/officeDocument/2006/relationships/image" Target="../media/image24.png"/><Relationship Id="rId4" Type="http://schemas.openxmlformats.org/officeDocument/2006/relationships/image" Target="../media/image19.jp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4" name="Google Shape;83;g195046b7cd8_0_0">
            <a:extLst>
              <a:ext uri="{FF2B5EF4-FFF2-40B4-BE49-F238E27FC236}">
                <a16:creationId xmlns:a16="http://schemas.microsoft.com/office/drawing/2014/main" id="{DF25BE5A-5C5D-20B8-A641-D2FF97E51668}"/>
              </a:ext>
            </a:extLst>
          </p:cNvPr>
          <p:cNvSpPr txBox="1">
            <a:spLocks/>
          </p:cNvSpPr>
          <p:nvPr/>
        </p:nvSpPr>
        <p:spPr>
          <a:xfrm>
            <a:off x="1817458" y="1156324"/>
            <a:ext cx="6753906" cy="1285648"/>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Barlow"/>
              <a:buNone/>
              <a:defRPr sz="4500" b="1" i="0" u="none" strike="noStrike" cap="none">
                <a:solidFill>
                  <a:schemeClr val="dk1"/>
                </a:solidFill>
                <a:latin typeface="Barlow"/>
                <a:ea typeface="Barlow"/>
                <a:cs typeface="Barlow"/>
                <a:sym typeface="Barlow"/>
              </a:defRPr>
            </a:lvl1pPr>
            <a:lvl2pPr marR="0" lvl="1" algn="l" rtl="0">
              <a:lnSpc>
                <a:spcPct val="100000"/>
              </a:lnSpc>
              <a:spcBef>
                <a:spcPts val="0"/>
              </a:spcBef>
              <a:spcAft>
                <a:spcPts val="0"/>
              </a:spcAft>
              <a:buClr>
                <a:srgbClr val="000000"/>
              </a:buClr>
              <a:buSzPts val="1100"/>
              <a:buFont typeface="Barlow"/>
              <a:buNone/>
              <a:defRPr sz="1400" b="1" i="0" u="none" strike="noStrike" cap="none">
                <a:solidFill>
                  <a:srgbClr val="000000"/>
                </a:solidFill>
                <a:latin typeface="Barlow"/>
                <a:ea typeface="Barlow"/>
                <a:cs typeface="Barlow"/>
                <a:sym typeface="Barlow"/>
              </a:defRPr>
            </a:lvl2pPr>
            <a:lvl3pPr marR="0" lvl="2" algn="l" rtl="0">
              <a:lnSpc>
                <a:spcPct val="100000"/>
              </a:lnSpc>
              <a:spcBef>
                <a:spcPts val="0"/>
              </a:spcBef>
              <a:spcAft>
                <a:spcPts val="0"/>
              </a:spcAft>
              <a:buClr>
                <a:srgbClr val="000000"/>
              </a:buClr>
              <a:buSzPts val="1100"/>
              <a:buFont typeface="Barlow"/>
              <a:buNone/>
              <a:defRPr sz="1400" b="1" i="0" u="none" strike="noStrike" cap="none">
                <a:solidFill>
                  <a:srgbClr val="000000"/>
                </a:solidFill>
                <a:latin typeface="Barlow"/>
                <a:ea typeface="Barlow"/>
                <a:cs typeface="Barlow"/>
                <a:sym typeface="Barlow"/>
              </a:defRPr>
            </a:lvl3pPr>
            <a:lvl4pPr marR="0" lvl="3" algn="l" rtl="0">
              <a:lnSpc>
                <a:spcPct val="100000"/>
              </a:lnSpc>
              <a:spcBef>
                <a:spcPts val="0"/>
              </a:spcBef>
              <a:spcAft>
                <a:spcPts val="0"/>
              </a:spcAft>
              <a:buClr>
                <a:srgbClr val="000000"/>
              </a:buClr>
              <a:buSzPts val="1100"/>
              <a:buFont typeface="Barlow"/>
              <a:buNone/>
              <a:defRPr sz="1400" b="1" i="0" u="none" strike="noStrike" cap="none">
                <a:solidFill>
                  <a:srgbClr val="000000"/>
                </a:solidFill>
                <a:latin typeface="Barlow"/>
                <a:ea typeface="Barlow"/>
                <a:cs typeface="Barlow"/>
                <a:sym typeface="Barlow"/>
              </a:defRPr>
            </a:lvl4pPr>
            <a:lvl5pPr marR="0" lvl="4" algn="l" rtl="0">
              <a:lnSpc>
                <a:spcPct val="100000"/>
              </a:lnSpc>
              <a:spcBef>
                <a:spcPts val="0"/>
              </a:spcBef>
              <a:spcAft>
                <a:spcPts val="0"/>
              </a:spcAft>
              <a:buClr>
                <a:srgbClr val="000000"/>
              </a:buClr>
              <a:buSzPts val="1100"/>
              <a:buFont typeface="Barlow"/>
              <a:buNone/>
              <a:defRPr sz="1400" b="1" i="0" u="none" strike="noStrike" cap="none">
                <a:solidFill>
                  <a:srgbClr val="000000"/>
                </a:solidFill>
                <a:latin typeface="Barlow"/>
                <a:ea typeface="Barlow"/>
                <a:cs typeface="Barlow"/>
                <a:sym typeface="Barlow"/>
              </a:defRPr>
            </a:lvl5pPr>
            <a:lvl6pPr marR="0" lvl="5" algn="l" rtl="0">
              <a:lnSpc>
                <a:spcPct val="100000"/>
              </a:lnSpc>
              <a:spcBef>
                <a:spcPts val="0"/>
              </a:spcBef>
              <a:spcAft>
                <a:spcPts val="0"/>
              </a:spcAft>
              <a:buClr>
                <a:srgbClr val="000000"/>
              </a:buClr>
              <a:buSzPts val="1100"/>
              <a:buFont typeface="Barlow"/>
              <a:buNone/>
              <a:defRPr sz="1400" b="1" i="0" u="none" strike="noStrike" cap="none">
                <a:solidFill>
                  <a:srgbClr val="000000"/>
                </a:solidFill>
                <a:latin typeface="Barlow"/>
                <a:ea typeface="Barlow"/>
                <a:cs typeface="Barlow"/>
                <a:sym typeface="Barlow"/>
              </a:defRPr>
            </a:lvl6pPr>
            <a:lvl7pPr marR="0" lvl="6" algn="l" rtl="0">
              <a:lnSpc>
                <a:spcPct val="100000"/>
              </a:lnSpc>
              <a:spcBef>
                <a:spcPts val="0"/>
              </a:spcBef>
              <a:spcAft>
                <a:spcPts val="0"/>
              </a:spcAft>
              <a:buClr>
                <a:srgbClr val="000000"/>
              </a:buClr>
              <a:buSzPts val="1100"/>
              <a:buFont typeface="Barlow"/>
              <a:buNone/>
              <a:defRPr sz="1400" b="1" i="0" u="none" strike="noStrike" cap="none">
                <a:solidFill>
                  <a:srgbClr val="000000"/>
                </a:solidFill>
                <a:latin typeface="Barlow"/>
                <a:ea typeface="Barlow"/>
                <a:cs typeface="Barlow"/>
                <a:sym typeface="Barlow"/>
              </a:defRPr>
            </a:lvl7pPr>
            <a:lvl8pPr marR="0" lvl="7" algn="l" rtl="0">
              <a:lnSpc>
                <a:spcPct val="100000"/>
              </a:lnSpc>
              <a:spcBef>
                <a:spcPts val="0"/>
              </a:spcBef>
              <a:spcAft>
                <a:spcPts val="0"/>
              </a:spcAft>
              <a:buClr>
                <a:srgbClr val="000000"/>
              </a:buClr>
              <a:buSzPts val="1100"/>
              <a:buFont typeface="Barlow"/>
              <a:buNone/>
              <a:defRPr sz="1400" b="1" i="0" u="none" strike="noStrike" cap="none">
                <a:solidFill>
                  <a:srgbClr val="000000"/>
                </a:solidFill>
                <a:latin typeface="Barlow"/>
                <a:ea typeface="Barlow"/>
                <a:cs typeface="Barlow"/>
                <a:sym typeface="Barlow"/>
              </a:defRPr>
            </a:lvl8pPr>
            <a:lvl9pPr marR="0" lvl="8" algn="l" rtl="0">
              <a:lnSpc>
                <a:spcPct val="100000"/>
              </a:lnSpc>
              <a:spcBef>
                <a:spcPts val="0"/>
              </a:spcBef>
              <a:spcAft>
                <a:spcPts val="0"/>
              </a:spcAft>
              <a:buClr>
                <a:srgbClr val="000000"/>
              </a:buClr>
              <a:buSzPts val="1100"/>
              <a:buFont typeface="Barlow"/>
              <a:buNone/>
              <a:defRPr sz="1400" b="1" i="0" u="none" strike="noStrike" cap="none">
                <a:solidFill>
                  <a:srgbClr val="000000"/>
                </a:solidFill>
                <a:latin typeface="Barlow"/>
                <a:ea typeface="Barlow"/>
                <a:cs typeface="Barlow"/>
                <a:sym typeface="Barlow"/>
              </a:defRPr>
            </a:lvl9pPr>
          </a:lstStyle>
          <a:p>
            <a:pPr>
              <a:lnSpc>
                <a:spcPct val="107000"/>
              </a:lnSpc>
              <a:spcAft>
                <a:spcPts val="800"/>
              </a:spcAft>
            </a:pPr>
            <a:r>
              <a:rPr lang="en-US" sz="2400" dirty="0">
                <a:latin typeface="Arial" panose="020B0604020202020204" pitchFamily="34" charset="0"/>
                <a:ea typeface="CMBX12"/>
                <a:cs typeface="Times New Roman" panose="02020603050405020304" pitchFamily="18" charset="0"/>
              </a:rPr>
              <a:t>Coordination model and digital twins for managing energy consumption and production in a smart grid.</a:t>
            </a:r>
            <a:endParaRPr lang="en-CH" sz="2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Google Shape;124;p3">
            <a:extLst>
              <a:ext uri="{FF2B5EF4-FFF2-40B4-BE49-F238E27FC236}">
                <a16:creationId xmlns:a16="http://schemas.microsoft.com/office/drawing/2014/main" id="{8CB1435C-72D8-CCB9-3968-BD877341EDBC}"/>
              </a:ext>
            </a:extLst>
          </p:cNvPr>
          <p:cNvSpPr/>
          <p:nvPr/>
        </p:nvSpPr>
        <p:spPr>
          <a:xfrm>
            <a:off x="1700047" y="1003825"/>
            <a:ext cx="6965971" cy="1503629"/>
          </a:xfrm>
          <a:prstGeom prst="rect">
            <a:avLst/>
          </a:prstGeom>
          <a:noFill/>
          <a:ln w="254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dirty="0">
              <a:solidFill>
                <a:schemeClr val="lt2"/>
              </a:solidFill>
              <a:latin typeface="Barlow" panose="00000500000000000000" pitchFamily="2" charset="0"/>
              <a:ea typeface="Calibri"/>
              <a:cs typeface="Calibri"/>
              <a:sym typeface="Calibri"/>
            </a:endParaRPr>
          </a:p>
        </p:txBody>
      </p:sp>
      <p:sp>
        <p:nvSpPr>
          <p:cNvPr id="10" name="TextBox 9">
            <a:extLst>
              <a:ext uri="{FF2B5EF4-FFF2-40B4-BE49-F238E27FC236}">
                <a16:creationId xmlns:a16="http://schemas.microsoft.com/office/drawing/2014/main" id="{B203B23E-CE70-F9CF-F6C1-1A181BA95586}"/>
              </a:ext>
            </a:extLst>
          </p:cNvPr>
          <p:cNvSpPr txBox="1"/>
          <p:nvPr/>
        </p:nvSpPr>
        <p:spPr>
          <a:xfrm>
            <a:off x="2303734" y="3121272"/>
            <a:ext cx="5614416" cy="1384995"/>
          </a:xfrm>
          <a:prstGeom prst="rect">
            <a:avLst/>
          </a:prstGeom>
          <a:noFill/>
        </p:spPr>
        <p:txBody>
          <a:bodyPr wrap="square" rtlCol="0">
            <a:spAutoFit/>
          </a:bodyPr>
          <a:lstStyle/>
          <a:p>
            <a:r>
              <a:rPr lang="en-US" dirty="0">
                <a:latin typeface="Barlow" panose="00000500000000000000" pitchFamily="2" charset="0"/>
              </a:rPr>
              <a:t>Philippe Glass</a:t>
            </a:r>
          </a:p>
          <a:p>
            <a:r>
              <a:rPr lang="en-US" dirty="0">
                <a:latin typeface="Barlow" panose="00000500000000000000" pitchFamily="2" charset="0"/>
              </a:rPr>
              <a:t>Start date: September 2022</a:t>
            </a:r>
          </a:p>
          <a:p>
            <a:r>
              <a:rPr lang="en-US" dirty="0">
                <a:latin typeface="Barlow" panose="00000500000000000000" pitchFamily="2" charset="0"/>
              </a:rPr>
              <a:t>Supervisor: </a:t>
            </a:r>
            <a:r>
              <a:rPr lang="en-US" b="0" i="0" u="none" strike="noStrike" baseline="0" dirty="0">
                <a:latin typeface="Barlow" panose="00000500000000000000" pitchFamily="2" charset="0"/>
              </a:rPr>
              <a:t>Giovanna Di Marzo Serugendo</a:t>
            </a:r>
          </a:p>
          <a:p>
            <a:r>
              <a:rPr lang="en-US" dirty="0">
                <a:latin typeface="Barlow" panose="00000500000000000000" pitchFamily="2" charset="0"/>
              </a:rPr>
              <a:t>Target delivery date: June 2025</a:t>
            </a:r>
          </a:p>
          <a:p>
            <a:endParaRPr lang="en-US" dirty="0">
              <a:latin typeface="Barlow" panose="00000500000000000000" pitchFamily="2" charset="0"/>
            </a:endParaRPr>
          </a:p>
          <a:p>
            <a:r>
              <a:rPr lang="en-US" dirty="0">
                <a:latin typeface="Barlow" panose="00000500000000000000" pitchFamily="2" charset="0"/>
              </a:rPr>
              <a:t>LASAGNE project (ERA-NET)</a:t>
            </a:r>
          </a:p>
        </p:txBody>
      </p:sp>
      <p:pic>
        <p:nvPicPr>
          <p:cNvPr id="2" name="Picture 1">
            <a:extLst>
              <a:ext uri="{FF2B5EF4-FFF2-40B4-BE49-F238E27FC236}">
                <a16:creationId xmlns:a16="http://schemas.microsoft.com/office/drawing/2014/main" id="{35FE67B5-A6AF-E1DA-1E49-2DA6FE465A8E}"/>
              </a:ext>
            </a:extLst>
          </p:cNvPr>
          <p:cNvPicPr>
            <a:picLocks noChangeAspect="1"/>
          </p:cNvPicPr>
          <p:nvPr/>
        </p:nvPicPr>
        <p:blipFill>
          <a:blip r:embed="rId3"/>
          <a:stretch>
            <a:fillRect/>
          </a:stretch>
        </p:blipFill>
        <p:spPr>
          <a:xfrm>
            <a:off x="111683" y="70652"/>
            <a:ext cx="1165769" cy="816039"/>
          </a:xfrm>
          <a:prstGeom prst="rect">
            <a:avLst/>
          </a:prstGeom>
        </p:spPr>
      </p:pic>
      <p:sp>
        <p:nvSpPr>
          <p:cNvPr id="6" name="Espace réservé du numéro de diapositive 1">
            <a:extLst>
              <a:ext uri="{FF2B5EF4-FFF2-40B4-BE49-F238E27FC236}">
                <a16:creationId xmlns:a16="http://schemas.microsoft.com/office/drawing/2014/main" id="{67A898BF-D62A-9812-82B2-694EF94A897C}"/>
              </a:ext>
            </a:extLst>
          </p:cNvPr>
          <p:cNvSpPr>
            <a:spLocks noGrp="1"/>
          </p:cNvSpPr>
          <p:nvPr>
            <p:ph type="sldNum" sz="quarter" idx="12"/>
          </p:nvPr>
        </p:nvSpPr>
        <p:spPr>
          <a:xfrm>
            <a:off x="8853403" y="4862051"/>
            <a:ext cx="278703" cy="281449"/>
          </a:xfrm>
        </p:spPr>
        <p:txBody>
          <a:bodyPr/>
          <a:lstStyle/>
          <a:p>
            <a:fld id="{211527CB-DA45-4494-8092-3F008ECA875E}" type="slidenum">
              <a:rPr lang="en-GB" sz="700" smtClean="0">
                <a:latin typeface="Barlow" panose="00000500000000000000" pitchFamily="2" charset="0"/>
              </a:rPr>
              <a:t>1</a:t>
            </a:fld>
            <a:endParaRPr lang="en-GB" sz="700" dirty="0">
              <a:latin typeface="Barlow" panose="00000500000000000000"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4"/>
          <p:cNvSpPr txBox="1">
            <a:spLocks noGrp="1"/>
          </p:cNvSpPr>
          <p:nvPr>
            <p:ph type="title"/>
          </p:nvPr>
        </p:nvSpPr>
        <p:spPr>
          <a:xfrm>
            <a:off x="1091463" y="-38576"/>
            <a:ext cx="7351776"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Play"/>
              <a:buNone/>
            </a:pPr>
            <a:r>
              <a:rPr lang="en-GB" sz="2400" dirty="0"/>
              <a:t>Scientific contributions &amp; Peer-reviewed publications </a:t>
            </a:r>
            <a:br>
              <a:rPr lang="en-GB" sz="2400" dirty="0"/>
            </a:br>
            <a:r>
              <a:rPr lang="en-GB" sz="1400" dirty="0"/>
              <a:t>(past/planned)</a:t>
            </a:r>
            <a:endParaRPr sz="1400" dirty="0"/>
          </a:p>
        </p:txBody>
      </p:sp>
      <p:graphicFrame>
        <p:nvGraphicFramePr>
          <p:cNvPr id="197" name="Google Shape;197;p34"/>
          <p:cNvGraphicFramePr/>
          <p:nvPr>
            <p:extLst>
              <p:ext uri="{D42A27DB-BD31-4B8C-83A1-F6EECF244321}">
                <p14:modId xmlns:p14="http://schemas.microsoft.com/office/powerpoint/2010/main" val="585652513"/>
              </p:ext>
            </p:extLst>
          </p:nvPr>
        </p:nvGraphicFramePr>
        <p:xfrm>
          <a:off x="165273" y="993389"/>
          <a:ext cx="8845900" cy="3063400"/>
        </p:xfrm>
        <a:graphic>
          <a:graphicData uri="http://schemas.openxmlformats.org/drawingml/2006/table">
            <a:tbl>
              <a:tblPr firstRow="1" bandRow="1">
                <a:noFill/>
                <a:tableStyleId>{ECEDBA4E-8A70-4146-B9FC-233391B353F4}</a:tableStyleId>
              </a:tblPr>
              <a:tblGrid>
                <a:gridCol w="1263700">
                  <a:extLst>
                    <a:ext uri="{9D8B030D-6E8A-4147-A177-3AD203B41FA5}">
                      <a16:colId xmlns:a16="http://schemas.microsoft.com/office/drawing/2014/main" val="20000"/>
                    </a:ext>
                  </a:extLst>
                </a:gridCol>
                <a:gridCol w="2355627">
                  <a:extLst>
                    <a:ext uri="{9D8B030D-6E8A-4147-A177-3AD203B41FA5}">
                      <a16:colId xmlns:a16="http://schemas.microsoft.com/office/drawing/2014/main" val="20001"/>
                    </a:ext>
                  </a:extLst>
                </a:gridCol>
                <a:gridCol w="2470150">
                  <a:extLst>
                    <a:ext uri="{9D8B030D-6E8A-4147-A177-3AD203B41FA5}">
                      <a16:colId xmlns:a16="http://schemas.microsoft.com/office/drawing/2014/main" val="20003"/>
                    </a:ext>
                  </a:extLst>
                </a:gridCol>
                <a:gridCol w="2756423">
                  <a:extLst>
                    <a:ext uri="{9D8B030D-6E8A-4147-A177-3AD203B41FA5}">
                      <a16:colId xmlns:a16="http://schemas.microsoft.com/office/drawing/2014/main" val="20005"/>
                    </a:ext>
                  </a:extLst>
                </a:gridCol>
              </a:tblGrid>
              <a:tr h="278125">
                <a:tc>
                  <a:txBody>
                    <a:bodyPr/>
                    <a:lstStyle/>
                    <a:p>
                      <a:pPr marL="0" marR="0" lvl="0" indent="0" algn="l" rtl="0">
                        <a:spcBef>
                          <a:spcPts val="0"/>
                        </a:spcBef>
                        <a:spcAft>
                          <a:spcPts val="0"/>
                        </a:spcAft>
                        <a:buNone/>
                      </a:pPr>
                      <a:endParaRPr lang="en-GB" sz="800" b="0" noProof="0" dirty="0">
                        <a:latin typeface="Barlow" panose="00000500000000000000" pitchFamily="2" charset="0"/>
                        <a:ea typeface="Barlow Medium"/>
                        <a:cs typeface="Barlow Medium"/>
                        <a:sym typeface="Barlow Medium"/>
                      </a:endParaRPr>
                    </a:p>
                  </a:txBody>
                  <a:tcPr marL="68600" marR="68600" marT="34300" marB="34300"/>
                </a:tc>
                <a:tc>
                  <a:txBody>
                    <a:bodyPr/>
                    <a:lstStyle/>
                    <a:p>
                      <a:pPr marL="0" marR="0" lvl="0" indent="0" algn="ctr" rtl="0">
                        <a:spcBef>
                          <a:spcPts val="0"/>
                        </a:spcBef>
                        <a:spcAft>
                          <a:spcPts val="0"/>
                        </a:spcAft>
                        <a:buNone/>
                      </a:pPr>
                      <a:r>
                        <a:rPr lang="en-GB" sz="800" noProof="0" dirty="0">
                          <a:latin typeface="Barlow" panose="00000500000000000000" pitchFamily="2" charset="0"/>
                        </a:rPr>
                        <a:t>Design of a coordination model and Digital Twins for exchanging energy in smart grids</a:t>
                      </a:r>
                      <a:endParaRPr lang="en-GB" sz="800" noProof="0" dirty="0">
                        <a:latin typeface="Barlow" panose="00000500000000000000" pitchFamily="2" charset="0"/>
                        <a:ea typeface="Barlow Medium"/>
                        <a:cs typeface="Barlow Medium"/>
                        <a:sym typeface="Barlow Medium"/>
                      </a:endParaRPr>
                    </a:p>
                  </a:txBody>
                  <a:tcPr marL="68600" marR="68600" marT="34300" marB="34300"/>
                </a:tc>
                <a:tc>
                  <a:txBody>
                    <a:bodyPr/>
                    <a:lstStyle/>
                    <a:p>
                      <a:pPr algn="ctr">
                        <a:buSzPts val="3300"/>
                        <a:buFont typeface="Play"/>
                        <a:buNone/>
                      </a:pPr>
                      <a:r>
                        <a:rPr lang="en-GB" sz="800" noProof="0" dirty="0">
                          <a:latin typeface="Barlow SemiBold" panose="00000700000000000000" pitchFamily="2" charset="0"/>
                        </a:rPr>
                        <a:t>Gossip coordination mechanisms for distributed Learning</a:t>
                      </a:r>
                    </a:p>
                  </a:txBody>
                  <a:tcPr marL="68600" marR="68600" marT="34300" marB="34300"/>
                </a:tc>
                <a:tc>
                  <a:txBody>
                    <a:bodyPr/>
                    <a:lstStyle/>
                    <a:p>
                      <a:pPr marL="0" marR="0" lvl="0" indent="0" algn="ctr" defTabSz="914400" rtl="0" eaLnBrk="1" fontAlgn="auto" latinLnBrk="0" hangingPunct="1">
                        <a:lnSpc>
                          <a:spcPct val="100000"/>
                        </a:lnSpc>
                        <a:spcBef>
                          <a:spcPts val="0"/>
                        </a:spcBef>
                        <a:spcAft>
                          <a:spcPts val="0"/>
                        </a:spcAft>
                        <a:buClr>
                          <a:schemeClr val="dk1"/>
                        </a:buClr>
                        <a:buSzPts val="800"/>
                        <a:buFont typeface="Arial"/>
                        <a:buNone/>
                        <a:tabLst/>
                        <a:defRPr/>
                      </a:pPr>
                      <a:r>
                        <a:rPr lang="en-GB" sz="800" noProof="0" dirty="0">
                          <a:latin typeface="Barlow" panose="00000500000000000000" pitchFamily="2" charset="0"/>
                        </a:rPr>
                        <a:t>Integration of social acceptance by design</a:t>
                      </a:r>
                      <a:endParaRPr lang="en-GB" sz="800" noProof="0" dirty="0">
                        <a:latin typeface="Barlow" panose="00000500000000000000" pitchFamily="2" charset="0"/>
                        <a:ea typeface="Barlow Medium"/>
                        <a:cs typeface="Barlow Medium"/>
                        <a:sym typeface="Barlow Medium"/>
                      </a:endParaRPr>
                    </a:p>
                    <a:p>
                      <a:pPr marL="0" marR="0" lvl="0" indent="0" algn="ctr" rtl="0">
                        <a:lnSpc>
                          <a:spcPct val="100000"/>
                        </a:lnSpc>
                        <a:spcBef>
                          <a:spcPts val="0"/>
                        </a:spcBef>
                        <a:spcAft>
                          <a:spcPts val="0"/>
                        </a:spcAft>
                        <a:buClr>
                          <a:schemeClr val="dk1"/>
                        </a:buClr>
                        <a:buSzPts val="800"/>
                        <a:buFont typeface="Arial"/>
                        <a:buNone/>
                      </a:pPr>
                      <a:endParaRPr lang="en-GB" sz="1100" b="0" noProof="0" dirty="0">
                        <a:latin typeface="Barlow" panose="00000500000000000000" pitchFamily="2" charset="0"/>
                        <a:ea typeface="Barlow Medium"/>
                        <a:cs typeface="Barlow Medium"/>
                        <a:sym typeface="Barlow Medium"/>
                      </a:endParaRPr>
                    </a:p>
                  </a:txBody>
                  <a:tcPr marL="68600" marR="68600" marT="34300" marB="34300"/>
                </a:tc>
                <a:extLst>
                  <a:ext uri="{0D108BD9-81ED-4DB2-BD59-A6C34878D82A}">
                    <a16:rowId xmlns:a16="http://schemas.microsoft.com/office/drawing/2014/main" val="10000"/>
                  </a:ext>
                </a:extLst>
              </a:tr>
              <a:tr h="278125">
                <a:tc>
                  <a:txBody>
                    <a:bodyPr/>
                    <a:lstStyle/>
                    <a:p>
                      <a:pPr marL="0" marR="0" lvl="0" indent="0" algn="l" rtl="0">
                        <a:spcBef>
                          <a:spcPts val="0"/>
                        </a:spcBef>
                        <a:spcAft>
                          <a:spcPts val="0"/>
                        </a:spcAft>
                        <a:buNone/>
                      </a:pPr>
                      <a:r>
                        <a:rPr lang="en-GB" sz="800" noProof="0" dirty="0">
                          <a:latin typeface="Barlow" panose="00000500000000000000" pitchFamily="2" charset="0"/>
                          <a:ea typeface="Barlow Medium"/>
                          <a:cs typeface="Barlow Medium"/>
                          <a:sym typeface="Barlow Medium"/>
                        </a:rPr>
                        <a:t>Full paper reference </a:t>
                      </a:r>
                      <a:endParaRPr lang="en-GB" sz="1100" noProof="0" dirty="0">
                        <a:latin typeface="Barlow" panose="00000500000000000000" pitchFamily="2" charset="0"/>
                        <a:ea typeface="Barlow Medium"/>
                        <a:cs typeface="Barlow Medium"/>
                        <a:sym typeface="Barlow Medium"/>
                      </a:endParaRPr>
                    </a:p>
                    <a:p>
                      <a:pPr marL="0" marR="0" lvl="0" indent="0" algn="l" rtl="0">
                        <a:spcBef>
                          <a:spcPts val="0"/>
                        </a:spcBef>
                        <a:spcAft>
                          <a:spcPts val="0"/>
                        </a:spcAft>
                        <a:buNone/>
                      </a:pPr>
                      <a:r>
                        <a:rPr lang="en-GB" sz="800" noProof="0" dirty="0">
                          <a:latin typeface="Barlow" panose="00000500000000000000" pitchFamily="2" charset="0"/>
                          <a:ea typeface="Barlow Medium"/>
                          <a:cs typeface="Barlow Medium"/>
                          <a:sym typeface="Barlow Medium"/>
                        </a:rPr>
                        <a:t>(your name in bold)</a:t>
                      </a:r>
                      <a:endParaRPr lang="en-GB" sz="1100" noProof="0" dirty="0">
                        <a:latin typeface="Barlow" panose="00000500000000000000" pitchFamily="2" charset="0"/>
                        <a:ea typeface="Barlow Medium"/>
                        <a:cs typeface="Barlow Medium"/>
                        <a:sym typeface="Barlow Medium"/>
                      </a:endParaRPr>
                    </a:p>
                  </a:txBody>
                  <a:tcPr marL="68600" marR="68600" marT="34300" marB="34300"/>
                </a:tc>
                <a:tc>
                  <a:txBody>
                    <a:bodyPr/>
                    <a:lstStyle/>
                    <a:p>
                      <a:pPr marL="0" marR="0" lvl="0" indent="0" algn="l" rtl="0">
                        <a:spcBef>
                          <a:spcPts val="0"/>
                        </a:spcBef>
                        <a:spcAft>
                          <a:spcPts val="0"/>
                        </a:spcAft>
                        <a:buNone/>
                      </a:pPr>
                      <a:r>
                        <a:rPr lang="en-GB" sz="700" noProof="0" dirty="0">
                          <a:latin typeface="Barlow" panose="00000500000000000000" pitchFamily="2" charset="0"/>
                          <a:ea typeface="Barlow Medium"/>
                          <a:cs typeface="Barlow Medium"/>
                          <a:sym typeface="Barlow Medium"/>
                        </a:rPr>
                        <a:t>Coordination Model and Digital Twins for Managing Energy Consumption and Production in a Smart Grid</a:t>
                      </a:r>
                    </a:p>
                    <a:p>
                      <a:pPr marL="0" marR="0" lvl="0" indent="0" algn="l" rtl="0">
                        <a:spcBef>
                          <a:spcPts val="0"/>
                        </a:spcBef>
                        <a:spcAft>
                          <a:spcPts val="0"/>
                        </a:spcAft>
                        <a:buNone/>
                      </a:pPr>
                      <a:r>
                        <a:rPr lang="en-GB" sz="700" b="1" u="none" noProof="0" dirty="0">
                          <a:latin typeface="Barlow" panose="00000500000000000000" pitchFamily="2" charset="0"/>
                          <a:ea typeface="Barlow Medium"/>
                          <a:cs typeface="Barlow Medium"/>
                          <a:sym typeface="Barlow Medium"/>
                        </a:rPr>
                        <a:t>P Glass</a:t>
                      </a:r>
                      <a:r>
                        <a:rPr lang="en-GB" sz="700" b="0" noProof="0" dirty="0">
                          <a:latin typeface="Barlow" panose="00000500000000000000" pitchFamily="2" charset="0"/>
                          <a:ea typeface="Barlow Medium"/>
                          <a:cs typeface="Barlow Medium"/>
                          <a:sym typeface="Barlow Medium"/>
                        </a:rPr>
                        <a:t>, G Di Marzo Serugendo</a:t>
                      </a:r>
                    </a:p>
                    <a:p>
                      <a:pPr marL="0" marR="0" lvl="0" indent="0" algn="l" rtl="0">
                        <a:spcBef>
                          <a:spcPts val="0"/>
                        </a:spcBef>
                        <a:spcAft>
                          <a:spcPts val="0"/>
                        </a:spcAft>
                        <a:buNone/>
                      </a:pPr>
                      <a:r>
                        <a:rPr lang="en-GB" sz="700" b="0" noProof="0" dirty="0">
                          <a:latin typeface="Barlow" panose="00000500000000000000" pitchFamily="2" charset="0"/>
                          <a:ea typeface="Barlow Medium"/>
                          <a:cs typeface="Barlow Medium"/>
                          <a:sym typeface="Barlow Medium"/>
                          <a:hlinkClick r:id="rId3"/>
                        </a:rPr>
                        <a:t>https://www.mdpi.com/1996-1073/16/22/7629</a:t>
                      </a:r>
                      <a:endParaRPr lang="en-GB" sz="700" b="0" noProof="0" dirty="0">
                        <a:latin typeface="Barlow" panose="00000500000000000000" pitchFamily="2" charset="0"/>
                        <a:ea typeface="Barlow Medium"/>
                        <a:cs typeface="Barlow Medium"/>
                        <a:sym typeface="Barlow Medium"/>
                      </a:endParaRPr>
                    </a:p>
                  </a:txBody>
                  <a:tcPr marL="68600" marR="68600" marT="34300" marB="34300"/>
                </a:tc>
                <a:tc>
                  <a:txBody>
                    <a:bodyPr/>
                    <a:lstStyle/>
                    <a:p>
                      <a:pPr marL="0" marR="0" lvl="0" indent="0" algn="l" rtl="0">
                        <a:spcBef>
                          <a:spcPts val="0"/>
                        </a:spcBef>
                        <a:spcAft>
                          <a:spcPts val="0"/>
                        </a:spcAft>
                        <a:buNone/>
                      </a:pPr>
                      <a:r>
                        <a:rPr lang="en-GB" sz="800" noProof="0" dirty="0">
                          <a:latin typeface="Barlow" panose="00000500000000000000" pitchFamily="2" charset="0"/>
                          <a:ea typeface="Barlow Medium"/>
                          <a:cs typeface="Barlow Medium"/>
                          <a:sym typeface="Barlow Medium"/>
                        </a:rPr>
                        <a:t>Gossip coordination mechanisms for Distributed Learning</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700" b="1" u="none" noProof="0" dirty="0">
                          <a:latin typeface="Barlow" panose="00000500000000000000" pitchFamily="2" charset="0"/>
                          <a:ea typeface="Barlow Medium"/>
                          <a:cs typeface="Barlow Medium"/>
                          <a:sym typeface="Barlow Medium"/>
                        </a:rPr>
                        <a:t>P Glass</a:t>
                      </a:r>
                      <a:r>
                        <a:rPr lang="en-GB" sz="700" b="0" noProof="0" dirty="0">
                          <a:latin typeface="Barlow" panose="00000500000000000000" pitchFamily="2" charset="0"/>
                          <a:ea typeface="Barlow Medium"/>
                          <a:cs typeface="Barlow Medium"/>
                          <a:sym typeface="Barlow Medium"/>
                        </a:rPr>
                        <a:t>, G Di Marzo Serugendo</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GB" sz="700" b="0" noProof="0" dirty="0">
                        <a:latin typeface="Barlow" panose="00000500000000000000" pitchFamily="2" charset="0"/>
                        <a:ea typeface="Barlow Medium"/>
                        <a:cs typeface="Barlow Medium"/>
                        <a:sym typeface="Barlow Medium"/>
                      </a:endParaRPr>
                    </a:p>
                    <a:p>
                      <a:pPr marL="0" marR="0" lvl="0" indent="0" algn="l" rtl="0">
                        <a:spcBef>
                          <a:spcPts val="0"/>
                        </a:spcBef>
                        <a:spcAft>
                          <a:spcPts val="0"/>
                        </a:spcAft>
                        <a:buNone/>
                      </a:pPr>
                      <a:r>
                        <a:rPr lang="en-GB" sz="800" b="1" noProof="0" dirty="0">
                          <a:solidFill>
                            <a:schemeClr val="accent1">
                              <a:lumMod val="75000"/>
                            </a:schemeClr>
                          </a:solidFill>
                          <a:latin typeface="Barlow" panose="00000500000000000000" pitchFamily="2" charset="0"/>
                          <a:ea typeface="Barlow Medium"/>
                          <a:cs typeface="Barlow Medium"/>
                          <a:sym typeface="Barlow Medium"/>
                        </a:rPr>
                        <a:t>(submission planned on MDPI)</a:t>
                      </a:r>
                    </a:p>
                  </a:txBody>
                  <a:tcPr marL="68600" marR="68600" marT="34300" marB="3430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700" b="0" i="0" u="none" strike="noStrike" cap="none" noProof="0" dirty="0">
                          <a:solidFill>
                            <a:schemeClr val="dk1"/>
                          </a:solidFill>
                          <a:effectLst/>
                          <a:latin typeface="Barlow" panose="00000500000000000000" pitchFamily="2" charset="0"/>
                          <a:ea typeface="Aptos"/>
                          <a:cs typeface="Aptos"/>
                          <a:sym typeface="Arial"/>
                        </a:rPr>
                        <a:t>Fragniere, Emmanuel and Sandoz, Sarah and Abdenadher, Nabil and Moussa, Mohamad and Di Marzo Serugendo, Giovanna and </a:t>
                      </a:r>
                      <a:r>
                        <a:rPr lang="en-GB" sz="700" b="1" i="0" u="none" strike="noStrike" cap="none" noProof="0" dirty="0">
                          <a:solidFill>
                            <a:schemeClr val="dk1"/>
                          </a:solidFill>
                          <a:effectLst/>
                          <a:latin typeface="Barlow" panose="00000500000000000000" pitchFamily="2" charset="0"/>
                          <a:ea typeface="Aptos"/>
                          <a:cs typeface="Aptos"/>
                          <a:sym typeface="Arial"/>
                        </a:rPr>
                        <a:t>Glass, Philippe</a:t>
                      </a:r>
                      <a:r>
                        <a:rPr lang="en-GB" sz="700" b="0" i="0" u="none" strike="noStrike" cap="none" noProof="0" dirty="0">
                          <a:solidFill>
                            <a:schemeClr val="dk1"/>
                          </a:solidFill>
                          <a:effectLst/>
                          <a:latin typeface="Barlow" panose="00000500000000000000" pitchFamily="2" charset="0"/>
                          <a:ea typeface="Aptos"/>
                          <a:cs typeface="Aptos"/>
                          <a:sym typeface="Arial"/>
                        </a:rPr>
                        <a:t>:  Improving the Social Acceptability of Microgrids (IEEE Renewable Energy and Sustainable E-Mobility Conference (RESEM), May2023</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700" b="0" noProof="0" dirty="0">
                          <a:solidFill>
                            <a:schemeClr val="tx1"/>
                          </a:solidFill>
                          <a:latin typeface="Barlow" panose="00000500000000000000" pitchFamily="2" charset="0"/>
                          <a:ea typeface="Barlow Medium"/>
                          <a:cs typeface="Barlow Medium"/>
                          <a:sym typeface="Barlow Medium"/>
                          <a:hlinkClick r:id="rId4"/>
                        </a:rPr>
                        <a:t>https://ieeexplore.ieee.org/abstract/document/10236324</a:t>
                      </a:r>
                      <a:endParaRPr lang="en-GB" sz="700" b="0" noProof="0" dirty="0">
                        <a:solidFill>
                          <a:schemeClr val="tx1"/>
                        </a:solidFill>
                        <a:latin typeface="Barlow" panose="00000500000000000000" pitchFamily="2" charset="0"/>
                        <a:ea typeface="Barlow Medium"/>
                        <a:cs typeface="Barlow Medium"/>
                        <a:sym typeface="Barlow Medium"/>
                      </a:endParaRPr>
                    </a:p>
                  </a:txBody>
                  <a:tcPr marL="68600" marR="68600" marT="34300" marB="34300"/>
                </a:tc>
                <a:extLst>
                  <a:ext uri="{0D108BD9-81ED-4DB2-BD59-A6C34878D82A}">
                    <a16:rowId xmlns:a16="http://schemas.microsoft.com/office/drawing/2014/main" val="10001"/>
                  </a:ext>
                </a:extLst>
              </a:tr>
              <a:tr h="148981">
                <a:tc>
                  <a:txBody>
                    <a:bodyPr/>
                    <a:lstStyle/>
                    <a:p>
                      <a:pPr marL="0" marR="0" lvl="0" indent="0" algn="l" rtl="0">
                        <a:spcBef>
                          <a:spcPts val="0"/>
                        </a:spcBef>
                        <a:spcAft>
                          <a:spcPts val="0"/>
                        </a:spcAft>
                        <a:buNone/>
                      </a:pPr>
                      <a:r>
                        <a:rPr lang="en-GB" sz="800" noProof="0" dirty="0">
                          <a:latin typeface="Barlow" panose="00000500000000000000" pitchFamily="2" charset="0"/>
                          <a:ea typeface="Barlow Medium"/>
                          <a:cs typeface="Barlow Medium"/>
                          <a:sym typeface="Barlow Medium"/>
                        </a:rPr>
                        <a:t>I.F./conference A.R.</a:t>
                      </a:r>
                      <a:endParaRPr lang="en-GB" sz="1100" noProof="0" dirty="0">
                        <a:latin typeface="Barlow" panose="00000500000000000000" pitchFamily="2" charset="0"/>
                        <a:ea typeface="Barlow Medium"/>
                        <a:cs typeface="Barlow Medium"/>
                        <a:sym typeface="Barlow Medium"/>
                      </a:endParaRPr>
                    </a:p>
                  </a:txBody>
                  <a:tcPr marL="68600" marR="68600" marT="34300" marB="34300"/>
                </a:tc>
                <a:tc>
                  <a:txBody>
                    <a:bodyPr/>
                    <a:lstStyle/>
                    <a:p>
                      <a:pPr marL="0" marR="0" lvl="0" indent="0" algn="l" rtl="0">
                        <a:spcBef>
                          <a:spcPts val="0"/>
                        </a:spcBef>
                        <a:spcAft>
                          <a:spcPts val="0"/>
                        </a:spcAft>
                        <a:buNone/>
                      </a:pPr>
                      <a:r>
                        <a:rPr lang="en-GB" sz="800" noProof="0" dirty="0">
                          <a:latin typeface="Barlow" panose="00000500000000000000" pitchFamily="2" charset="0"/>
                          <a:ea typeface="Barlow Medium"/>
                          <a:cs typeface="Barlow Medium"/>
                          <a:sym typeface="Barlow Medium"/>
                        </a:rPr>
                        <a:t>IF=3.0 (paper)</a:t>
                      </a:r>
                    </a:p>
                  </a:txBody>
                  <a:tcPr marL="68600" marR="68600" marT="34300" marB="3430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800" noProof="0" dirty="0">
                          <a:latin typeface="Barlow" panose="00000500000000000000" pitchFamily="2" charset="0"/>
                          <a:ea typeface="Barlow Medium"/>
                          <a:cs typeface="Barlow Medium"/>
                          <a:sym typeface="Barlow Medium"/>
                        </a:rPr>
                        <a:t>IF=3.0 (paper)</a:t>
                      </a:r>
                    </a:p>
                  </a:txBody>
                  <a:tcPr marL="68600" marR="68600" marT="34300" marB="34300"/>
                </a:tc>
                <a:tc>
                  <a:txBody>
                    <a:bodyPr/>
                    <a:lstStyle/>
                    <a:p>
                      <a:pPr marL="0" marR="0" lvl="0" indent="0" algn="l" rtl="0">
                        <a:spcBef>
                          <a:spcPts val="0"/>
                        </a:spcBef>
                        <a:spcAft>
                          <a:spcPts val="0"/>
                        </a:spcAft>
                        <a:buNone/>
                      </a:pPr>
                      <a:r>
                        <a:rPr lang="en-GB" sz="800" noProof="0" dirty="0">
                          <a:latin typeface="Barlow" panose="00000500000000000000" pitchFamily="2" charset="0"/>
                          <a:ea typeface="Barlow Medium"/>
                          <a:cs typeface="Barlow Medium"/>
                          <a:sym typeface="Barlow Medium"/>
                        </a:rPr>
                        <a:t>AR=30% (conference)</a:t>
                      </a:r>
                    </a:p>
                  </a:txBody>
                  <a:tcPr marL="68600" marR="68600" marT="34300" marB="34300"/>
                </a:tc>
                <a:extLst>
                  <a:ext uri="{0D108BD9-81ED-4DB2-BD59-A6C34878D82A}">
                    <a16:rowId xmlns:a16="http://schemas.microsoft.com/office/drawing/2014/main" val="10002"/>
                  </a:ext>
                </a:extLst>
              </a:tr>
              <a:tr h="176196">
                <a:tc>
                  <a:txBody>
                    <a:bodyPr/>
                    <a:lstStyle/>
                    <a:p>
                      <a:pPr marL="0" marR="0" lvl="0" indent="0" algn="l" rtl="0">
                        <a:spcBef>
                          <a:spcPts val="0"/>
                        </a:spcBef>
                        <a:spcAft>
                          <a:spcPts val="0"/>
                        </a:spcAft>
                        <a:buNone/>
                      </a:pPr>
                      <a:r>
                        <a:rPr lang="en-GB" sz="800" noProof="0" dirty="0">
                          <a:latin typeface="Barlow" panose="00000500000000000000" pitchFamily="2" charset="0"/>
                          <a:ea typeface="Barlow Medium"/>
                          <a:cs typeface="Barlow Medium"/>
                          <a:sym typeface="Barlow Medium"/>
                        </a:rPr>
                        <a:t>Contribution to thesis</a:t>
                      </a:r>
                      <a:endParaRPr lang="en-GB" sz="1100" noProof="0" dirty="0">
                        <a:latin typeface="Barlow" panose="00000500000000000000" pitchFamily="2" charset="0"/>
                        <a:ea typeface="Barlow Medium"/>
                        <a:cs typeface="Barlow Medium"/>
                        <a:sym typeface="Barlow Medium"/>
                      </a:endParaRPr>
                    </a:p>
                  </a:txBody>
                  <a:tcPr marL="68600" marR="68600" marT="34300" marB="3430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800" b="0" dirty="0">
                          <a:solidFill>
                            <a:schemeClr val="tx1"/>
                          </a:solidFill>
                        </a:rPr>
                        <a:t>Developing of a new coordination, which derives from SAPERE.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800" b="0" noProof="0" dirty="0">
                          <a:solidFill>
                            <a:schemeClr val="tx1"/>
                          </a:solidFill>
                          <a:latin typeface="Barlow" panose="00000500000000000000" pitchFamily="2" charset="0"/>
                          <a:ea typeface="Barlow Medium"/>
                          <a:cs typeface="Barlow Medium"/>
                          <a:sym typeface="Barlow Medium"/>
                        </a:rPr>
                        <a:t>Implementation of the digital twins that represent the microgrid entities.</a:t>
                      </a:r>
                    </a:p>
                  </a:txBody>
                  <a:tcPr marL="68600" marR="68600" marT="34300" marB="3430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800" b="0" dirty="0">
                          <a:solidFill>
                            <a:schemeClr val="tx1"/>
                          </a:solidFill>
                        </a:rPr>
                        <a:t>Integration of Gossip Federated Learning and Gossip Ensemble Learning using the coordination model.</a:t>
                      </a:r>
                      <a:endParaRPr lang="en-GB" sz="800" noProof="0" dirty="0">
                        <a:solidFill>
                          <a:srgbClr val="FF0000"/>
                        </a:solidFill>
                        <a:latin typeface="Barlow" panose="00000500000000000000" pitchFamily="2" charset="0"/>
                        <a:ea typeface="Barlow Medium"/>
                        <a:cs typeface="Barlow Medium"/>
                        <a:sym typeface="Barlow Medium"/>
                      </a:endParaRPr>
                    </a:p>
                  </a:txBody>
                  <a:tcPr marL="68600" marR="68600" marT="34300" marB="3430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800" b="0" dirty="0">
                          <a:solidFill>
                            <a:schemeClr val="tx1"/>
                          </a:solidFill>
                        </a:rPr>
                        <a:t>Integration of social acceptance by design in the Digital Twins behaviours.</a:t>
                      </a:r>
                    </a:p>
                  </a:txBody>
                  <a:tcPr marL="68600" marR="68600" marT="34300" marB="34300"/>
                </a:tc>
                <a:extLst>
                  <a:ext uri="{0D108BD9-81ED-4DB2-BD59-A6C34878D82A}">
                    <a16:rowId xmlns:a16="http://schemas.microsoft.com/office/drawing/2014/main" val="10003"/>
                  </a:ext>
                </a:extLst>
              </a:tr>
              <a:tr h="278125">
                <a:tc>
                  <a:txBody>
                    <a:bodyPr/>
                    <a:lstStyle/>
                    <a:p>
                      <a:pPr marL="0" marR="0" lvl="0" indent="0" algn="l" rtl="0">
                        <a:spcBef>
                          <a:spcPts val="0"/>
                        </a:spcBef>
                        <a:spcAft>
                          <a:spcPts val="0"/>
                        </a:spcAft>
                        <a:buNone/>
                      </a:pPr>
                      <a:r>
                        <a:rPr lang="en-GB" sz="800" noProof="0" dirty="0">
                          <a:latin typeface="Barlow" panose="00000500000000000000" pitchFamily="2" charset="0"/>
                          <a:ea typeface="Barlow Medium"/>
                          <a:cs typeface="Barlow Medium"/>
                          <a:sym typeface="Barlow Medium"/>
                        </a:rPr>
                        <a:t>Scientific contribution type</a:t>
                      </a:r>
                      <a:endParaRPr lang="en-GB" sz="1100" noProof="0" dirty="0">
                        <a:latin typeface="Barlow" panose="00000500000000000000" pitchFamily="2" charset="0"/>
                        <a:ea typeface="Barlow Medium"/>
                        <a:cs typeface="Barlow Medium"/>
                        <a:sym typeface="Barlow Medium"/>
                      </a:endParaRPr>
                    </a:p>
                  </a:txBody>
                  <a:tcPr marL="68600" marR="68600" marT="34300" marB="3430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800" b="0" noProof="0" dirty="0">
                          <a:solidFill>
                            <a:schemeClr val="tx1"/>
                          </a:solidFill>
                        </a:rPr>
                        <a:t>Developing a new model , </a:t>
                      </a:r>
                      <a:r>
                        <a:rPr lang="en-GB" sz="800" b="0" dirty="0">
                          <a:solidFill>
                            <a:schemeClr val="tx1"/>
                          </a:solidFill>
                        </a:rPr>
                        <a:t>Deriving superior algorithms</a:t>
                      </a:r>
                      <a:endParaRPr lang="en-GB" sz="800" b="0" noProof="0" dirty="0">
                        <a:solidFill>
                          <a:schemeClr val="tx1"/>
                        </a:solidFill>
                        <a:latin typeface="Barlow" panose="00000500000000000000" pitchFamily="2" charset="0"/>
                        <a:ea typeface="Barlow Medium"/>
                        <a:cs typeface="Barlow Medium"/>
                        <a:sym typeface="Barlow Medium"/>
                      </a:endParaRPr>
                    </a:p>
                  </a:txBody>
                  <a:tcPr marL="68600" marR="68600" marT="34300" marB="3430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800" b="0" dirty="0">
                          <a:solidFill>
                            <a:schemeClr val="tx1"/>
                          </a:solidFill>
                        </a:rPr>
                        <a:t>Deriving superior algorithms</a:t>
                      </a:r>
                      <a:endParaRPr lang="en-GB" sz="800" b="0" noProof="0" dirty="0">
                        <a:solidFill>
                          <a:schemeClr val="tx1"/>
                        </a:solidFill>
                        <a:latin typeface="Barlow" panose="00000500000000000000" pitchFamily="2" charset="0"/>
                        <a:ea typeface="Barlow Medium"/>
                        <a:cs typeface="Barlow Medium"/>
                        <a:sym typeface="Barlow Medium"/>
                      </a:endParaRPr>
                    </a:p>
                  </a:txBody>
                  <a:tcPr marL="68600" marR="68600" marT="34300" marB="3430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800" b="0" noProof="0" dirty="0">
                          <a:solidFill>
                            <a:schemeClr val="tx1"/>
                          </a:solidFill>
                        </a:rPr>
                        <a:t>Human factors research, </a:t>
                      </a:r>
                      <a:r>
                        <a:rPr lang="en-GB" sz="800" b="0" dirty="0">
                          <a:solidFill>
                            <a:schemeClr val="tx1"/>
                          </a:solidFill>
                        </a:rPr>
                        <a:t>Deriving superior algorithms</a:t>
                      </a:r>
                      <a:endParaRPr lang="en-GB" sz="800" b="0" noProof="0" dirty="0">
                        <a:latin typeface="Barlow" panose="00000500000000000000" pitchFamily="2" charset="0"/>
                        <a:ea typeface="Barlow Medium"/>
                        <a:cs typeface="Barlow Medium"/>
                        <a:sym typeface="Barlow Medium"/>
                      </a:endParaRPr>
                    </a:p>
                  </a:txBody>
                  <a:tcPr marL="68600" marR="68600" marT="34300" marB="34300"/>
                </a:tc>
                <a:extLst>
                  <a:ext uri="{0D108BD9-81ED-4DB2-BD59-A6C34878D82A}">
                    <a16:rowId xmlns:a16="http://schemas.microsoft.com/office/drawing/2014/main" val="10004"/>
                  </a:ext>
                </a:extLst>
              </a:tr>
              <a:tr h="278125">
                <a:tc>
                  <a:txBody>
                    <a:bodyPr/>
                    <a:lstStyle/>
                    <a:p>
                      <a:pPr marL="0" marR="0" lvl="0" indent="0" algn="l" rtl="0">
                        <a:spcBef>
                          <a:spcPts val="0"/>
                        </a:spcBef>
                        <a:spcAft>
                          <a:spcPts val="0"/>
                        </a:spcAft>
                        <a:buNone/>
                      </a:pPr>
                      <a:r>
                        <a:rPr lang="en-GB" sz="800" noProof="0" dirty="0">
                          <a:latin typeface="Barlow" panose="00000500000000000000" pitchFamily="2" charset="0"/>
                          <a:ea typeface="Barlow Medium"/>
                          <a:cs typeface="Barlow Medium"/>
                          <a:sym typeface="Barlow Medium"/>
                        </a:rPr>
                        <a:t>Your/author</a:t>
                      </a:r>
                      <a:endParaRPr lang="en-GB" sz="1100" noProof="0" dirty="0">
                        <a:latin typeface="Barlow" panose="00000500000000000000" pitchFamily="2" charset="0"/>
                        <a:ea typeface="Barlow Medium"/>
                        <a:cs typeface="Barlow Medium"/>
                        <a:sym typeface="Barlow Medium"/>
                      </a:endParaRPr>
                    </a:p>
                    <a:p>
                      <a:pPr marL="0" marR="0" lvl="0" indent="0" algn="l" rtl="0">
                        <a:spcBef>
                          <a:spcPts val="0"/>
                        </a:spcBef>
                        <a:spcAft>
                          <a:spcPts val="0"/>
                        </a:spcAft>
                        <a:buNone/>
                      </a:pPr>
                      <a:r>
                        <a:rPr lang="en-GB" sz="800" noProof="0" dirty="0">
                          <a:latin typeface="Barlow" panose="00000500000000000000" pitchFamily="2" charset="0"/>
                          <a:ea typeface="Barlow Medium"/>
                          <a:cs typeface="Barlow Medium"/>
                          <a:sym typeface="Barlow Medium"/>
                        </a:rPr>
                        <a:t>Contributions*</a:t>
                      </a:r>
                    </a:p>
                  </a:txBody>
                  <a:tcPr marL="68600" marR="68600" marT="34300" marB="34300"/>
                </a:tc>
                <a:tc>
                  <a:txBody>
                    <a:bodyPr/>
                    <a:lstStyle/>
                    <a:p>
                      <a:r>
                        <a:rPr lang="en-GB" sz="800" b="0" i="0" u="none" strike="noStrike" cap="none" baseline="0" noProof="0" dirty="0">
                          <a:solidFill>
                            <a:schemeClr val="dk1"/>
                          </a:solidFill>
                          <a:latin typeface="Aptos"/>
                          <a:ea typeface="Aptos"/>
                          <a:cs typeface="Aptos"/>
                          <a:sym typeface="Arial"/>
                        </a:rPr>
                        <a:t>P. Glass designed and implemented the algorithms, scenarios and needed databases. </a:t>
                      </a:r>
                    </a:p>
                  </a:txBody>
                  <a:tcPr marL="68600" marR="68600" marT="34300" marB="3430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800" b="0" i="0" u="none" strike="noStrike" cap="none" baseline="0" noProof="0" dirty="0">
                          <a:solidFill>
                            <a:schemeClr val="dk1"/>
                          </a:solidFill>
                          <a:latin typeface="Aptos"/>
                          <a:ea typeface="Aptos"/>
                          <a:cs typeface="Aptos"/>
                          <a:sym typeface="Arial"/>
                        </a:rPr>
                        <a:t>P. Glass designed and implemented the algorithms, scenarios and needed databases. </a:t>
                      </a:r>
                      <a:endParaRPr lang="en-GB" sz="800" noProof="0" dirty="0">
                        <a:latin typeface="Barlow" panose="00000500000000000000" pitchFamily="2" charset="0"/>
                        <a:ea typeface="Barlow Medium"/>
                        <a:cs typeface="Barlow Medium"/>
                        <a:sym typeface="Barlow Medium"/>
                      </a:endParaRPr>
                    </a:p>
                  </a:txBody>
                  <a:tcPr marL="68600" marR="68600" marT="34300" marB="3430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800" b="0" i="0" u="none" strike="noStrike" cap="none" baseline="0" noProof="0" dirty="0">
                          <a:solidFill>
                            <a:schemeClr val="dk1"/>
                          </a:solidFill>
                          <a:latin typeface="Aptos"/>
                          <a:ea typeface="Aptos"/>
                          <a:cs typeface="Aptos"/>
                          <a:sym typeface="Arial"/>
                        </a:rPr>
                        <a:t>P. Glass has </a:t>
                      </a:r>
                      <a:r>
                        <a:rPr lang="en-GB" sz="800" noProof="0" dirty="0">
                          <a:latin typeface="Barlow" panose="00000500000000000000" pitchFamily="2" charset="0"/>
                          <a:ea typeface="Barlow Medium"/>
                          <a:cs typeface="Barlow Medium"/>
                          <a:sym typeface="Barlow Medium"/>
                        </a:rPr>
                        <a:t>participated in studies/surveys</a:t>
                      </a:r>
                    </a:p>
                    <a:p>
                      <a:pPr marL="0" marR="0" lvl="0" indent="0" algn="l" rtl="0">
                        <a:spcBef>
                          <a:spcPts val="0"/>
                        </a:spcBef>
                        <a:spcAft>
                          <a:spcPts val="0"/>
                        </a:spcAft>
                        <a:buNone/>
                      </a:pPr>
                      <a:endParaRPr lang="en-GB" sz="800" noProof="0" dirty="0">
                        <a:latin typeface="Barlow" panose="00000500000000000000" pitchFamily="2" charset="0"/>
                        <a:ea typeface="Barlow Medium"/>
                        <a:cs typeface="Barlow Medium"/>
                        <a:sym typeface="Barlow Medium"/>
                      </a:endParaRPr>
                    </a:p>
                  </a:txBody>
                  <a:tcPr marL="68600" marR="68600" marT="34300" marB="34300"/>
                </a:tc>
                <a:extLst>
                  <a:ext uri="{0D108BD9-81ED-4DB2-BD59-A6C34878D82A}">
                    <a16:rowId xmlns:a16="http://schemas.microsoft.com/office/drawing/2014/main" val="10005"/>
                  </a:ext>
                </a:extLst>
              </a:tr>
              <a:tr h="0">
                <a:tc>
                  <a:txBody>
                    <a:bodyPr/>
                    <a:lstStyle/>
                    <a:p>
                      <a:pPr marL="0" marR="0" lvl="0" indent="0" algn="l" rtl="0">
                        <a:spcBef>
                          <a:spcPts val="0"/>
                        </a:spcBef>
                        <a:spcAft>
                          <a:spcPts val="0"/>
                        </a:spcAft>
                        <a:buNone/>
                      </a:pPr>
                      <a:r>
                        <a:rPr lang="en-GB" sz="800" noProof="0" dirty="0">
                          <a:latin typeface="Barlow" panose="00000500000000000000" pitchFamily="2" charset="0"/>
                          <a:ea typeface="Barlow Medium"/>
                          <a:cs typeface="Barlow Medium"/>
                          <a:sym typeface="Barlow Medium"/>
                        </a:rPr>
                        <a:t>Ethical approval for a human subject's study</a:t>
                      </a:r>
                      <a:endParaRPr lang="en-GB" sz="1100" noProof="0" dirty="0">
                        <a:latin typeface="Barlow" panose="00000500000000000000" pitchFamily="2" charset="0"/>
                        <a:ea typeface="Barlow Medium"/>
                        <a:cs typeface="Barlow Medium"/>
                        <a:sym typeface="Barlow Medium"/>
                      </a:endParaRPr>
                    </a:p>
                  </a:txBody>
                  <a:tcPr marL="68600" marR="68600" marT="34300" marB="34300"/>
                </a:tc>
                <a:tc>
                  <a:txBody>
                    <a:bodyPr/>
                    <a:lstStyle/>
                    <a:p>
                      <a:pPr marL="0" marR="0" lvl="0" indent="0" algn="l" rtl="0">
                        <a:spcBef>
                          <a:spcPts val="0"/>
                        </a:spcBef>
                        <a:spcAft>
                          <a:spcPts val="0"/>
                        </a:spcAft>
                        <a:buNone/>
                      </a:pPr>
                      <a:r>
                        <a:rPr lang="en-GB" sz="800" noProof="0" dirty="0">
                          <a:latin typeface="Barlow" panose="00000500000000000000" pitchFamily="2" charset="0"/>
                          <a:ea typeface="Barlow Medium"/>
                          <a:cs typeface="Barlow Medium"/>
                          <a:sym typeface="Barlow Medium"/>
                        </a:rPr>
                        <a:t>Not applicable</a:t>
                      </a:r>
                    </a:p>
                  </a:txBody>
                  <a:tcPr marL="68600" marR="68600" marT="34300" marB="3430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800" noProof="0" dirty="0">
                          <a:latin typeface="Barlow" panose="00000500000000000000" pitchFamily="2" charset="0"/>
                          <a:ea typeface="Barlow Medium"/>
                          <a:cs typeface="Barlow Medium"/>
                          <a:sym typeface="Barlow Medium"/>
                        </a:rPr>
                        <a:t>Not applicable</a:t>
                      </a:r>
                    </a:p>
                    <a:p>
                      <a:pPr marL="0" marR="0" lvl="0" indent="0" algn="l" rtl="0">
                        <a:spcBef>
                          <a:spcPts val="0"/>
                        </a:spcBef>
                        <a:spcAft>
                          <a:spcPts val="0"/>
                        </a:spcAft>
                        <a:buNone/>
                      </a:pPr>
                      <a:endParaRPr lang="en-GB" sz="800" noProof="0" dirty="0">
                        <a:latin typeface="Barlow" panose="00000500000000000000" pitchFamily="2" charset="0"/>
                        <a:ea typeface="Barlow Medium"/>
                        <a:cs typeface="Barlow Medium"/>
                        <a:sym typeface="Barlow Medium"/>
                      </a:endParaRPr>
                    </a:p>
                  </a:txBody>
                  <a:tcPr marL="68600" marR="68600" marT="34300" marB="3430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800" noProof="0" dirty="0">
                          <a:latin typeface="Barlow" panose="00000500000000000000" pitchFamily="2" charset="0"/>
                          <a:ea typeface="Barlow Medium"/>
                          <a:cs typeface="Barlow Medium"/>
                          <a:sym typeface="Barlow Medium"/>
                        </a:rPr>
                        <a:t>Not applicable</a:t>
                      </a:r>
                    </a:p>
                    <a:p>
                      <a:pPr marL="0" marR="0" lvl="0" indent="0" algn="l" rtl="0">
                        <a:spcBef>
                          <a:spcPts val="0"/>
                        </a:spcBef>
                        <a:spcAft>
                          <a:spcPts val="0"/>
                        </a:spcAft>
                        <a:buNone/>
                      </a:pPr>
                      <a:endParaRPr lang="en-GB" sz="800" noProof="0" dirty="0">
                        <a:latin typeface="Barlow" panose="00000500000000000000" pitchFamily="2" charset="0"/>
                        <a:ea typeface="Barlow Medium"/>
                        <a:cs typeface="Barlow Medium"/>
                        <a:sym typeface="Barlow Medium"/>
                      </a:endParaRPr>
                    </a:p>
                  </a:txBody>
                  <a:tcPr marL="68600" marR="68600" marT="34300" marB="34300"/>
                </a:tc>
                <a:extLst>
                  <a:ext uri="{0D108BD9-81ED-4DB2-BD59-A6C34878D82A}">
                    <a16:rowId xmlns:a16="http://schemas.microsoft.com/office/drawing/2014/main" val="10006"/>
                  </a:ext>
                </a:extLst>
              </a:tr>
              <a:tr h="278125">
                <a:tc>
                  <a:txBody>
                    <a:bodyPr/>
                    <a:lstStyle/>
                    <a:p>
                      <a:pPr marL="0" marR="0" lvl="0" indent="0" algn="l" rtl="0">
                        <a:lnSpc>
                          <a:spcPct val="100000"/>
                        </a:lnSpc>
                        <a:spcBef>
                          <a:spcPts val="0"/>
                        </a:spcBef>
                        <a:spcAft>
                          <a:spcPts val="0"/>
                        </a:spcAft>
                        <a:buClr>
                          <a:schemeClr val="dk1"/>
                        </a:buClr>
                        <a:buSzPts val="800"/>
                        <a:buFont typeface="Arial"/>
                        <a:buNone/>
                      </a:pPr>
                      <a:r>
                        <a:rPr lang="en-GB" sz="800" noProof="0" dirty="0">
                          <a:latin typeface="Barlow" panose="00000500000000000000" pitchFamily="2" charset="0"/>
                          <a:ea typeface="Barlow Medium"/>
                          <a:cs typeface="Barlow Medium"/>
                          <a:sym typeface="Barlow Medium"/>
                        </a:rPr>
                        <a:t>If applicable:</a:t>
                      </a:r>
                      <a:endParaRPr lang="en-GB" sz="1100" noProof="0" dirty="0">
                        <a:latin typeface="Barlow" panose="00000500000000000000" pitchFamily="2" charset="0"/>
                        <a:ea typeface="Barlow Medium"/>
                        <a:cs typeface="Barlow Medium"/>
                        <a:sym typeface="Barlow Medium"/>
                      </a:endParaRPr>
                    </a:p>
                    <a:p>
                      <a:pPr marL="0" marR="0" lvl="0" indent="0" algn="l" rtl="0">
                        <a:spcBef>
                          <a:spcPts val="0"/>
                        </a:spcBef>
                        <a:spcAft>
                          <a:spcPts val="0"/>
                        </a:spcAft>
                        <a:buNone/>
                      </a:pPr>
                      <a:r>
                        <a:rPr lang="en-GB" sz="800" noProof="0" dirty="0">
                          <a:latin typeface="Barlow" panose="00000500000000000000" pitchFamily="2" charset="0"/>
                          <a:ea typeface="Barlow Medium"/>
                          <a:cs typeface="Barlow Medium"/>
                          <a:sym typeface="Barlow Medium"/>
                        </a:rPr>
                        <a:t>(any other comments)</a:t>
                      </a:r>
                      <a:endParaRPr lang="en-GB" sz="1100" noProof="0" dirty="0">
                        <a:latin typeface="Barlow" panose="00000500000000000000" pitchFamily="2" charset="0"/>
                        <a:ea typeface="Barlow Medium"/>
                        <a:cs typeface="Barlow Medium"/>
                        <a:sym typeface="Barlow Medium"/>
                      </a:endParaRPr>
                    </a:p>
                  </a:txBody>
                  <a:tcPr marL="68600" marR="68600" marT="34300" marB="34300"/>
                </a:tc>
                <a:tc>
                  <a:txBody>
                    <a:bodyPr/>
                    <a:lstStyle/>
                    <a:p>
                      <a:pPr marL="0" marR="0" lvl="0" indent="0" algn="l" rtl="0">
                        <a:spcBef>
                          <a:spcPts val="0"/>
                        </a:spcBef>
                        <a:spcAft>
                          <a:spcPts val="0"/>
                        </a:spcAft>
                        <a:buNone/>
                      </a:pPr>
                      <a:endParaRPr lang="en-GB" sz="800" noProof="0" dirty="0">
                        <a:latin typeface="Barlow" panose="00000500000000000000" pitchFamily="2" charset="0"/>
                        <a:ea typeface="Barlow Medium"/>
                        <a:cs typeface="Barlow Medium"/>
                        <a:sym typeface="Barlow Medium"/>
                      </a:endParaRPr>
                    </a:p>
                  </a:txBody>
                  <a:tcPr marL="68600" marR="68600" marT="34300" marB="34300"/>
                </a:tc>
                <a:tc>
                  <a:txBody>
                    <a:bodyPr/>
                    <a:lstStyle/>
                    <a:p>
                      <a:pPr marL="0" marR="0" lvl="0" indent="0" algn="l" rtl="0">
                        <a:spcBef>
                          <a:spcPts val="0"/>
                        </a:spcBef>
                        <a:spcAft>
                          <a:spcPts val="0"/>
                        </a:spcAft>
                        <a:buNone/>
                      </a:pPr>
                      <a:endParaRPr lang="en-GB" sz="800" noProof="0" dirty="0">
                        <a:latin typeface="Barlow" panose="00000500000000000000" pitchFamily="2" charset="0"/>
                        <a:ea typeface="Barlow Medium"/>
                        <a:cs typeface="Barlow Medium"/>
                        <a:sym typeface="Barlow Medium"/>
                      </a:endParaRPr>
                    </a:p>
                  </a:txBody>
                  <a:tcPr marL="68600" marR="68600" marT="34300" marB="34300"/>
                </a:tc>
                <a:tc>
                  <a:txBody>
                    <a:bodyPr/>
                    <a:lstStyle/>
                    <a:p>
                      <a:pPr marL="0" marR="0" lvl="0" indent="0" algn="l" rtl="0">
                        <a:spcBef>
                          <a:spcPts val="0"/>
                        </a:spcBef>
                        <a:spcAft>
                          <a:spcPts val="0"/>
                        </a:spcAft>
                        <a:buNone/>
                      </a:pPr>
                      <a:endParaRPr lang="en-GB" sz="800" noProof="0" dirty="0">
                        <a:latin typeface="Barlow" panose="00000500000000000000" pitchFamily="2" charset="0"/>
                        <a:ea typeface="Barlow Medium"/>
                        <a:cs typeface="Barlow Medium"/>
                        <a:sym typeface="Barlow Medium"/>
                      </a:endParaRPr>
                    </a:p>
                  </a:txBody>
                  <a:tcPr marL="68600" marR="68600" marT="34300" marB="34300"/>
                </a:tc>
                <a:extLst>
                  <a:ext uri="{0D108BD9-81ED-4DB2-BD59-A6C34878D82A}">
                    <a16:rowId xmlns:a16="http://schemas.microsoft.com/office/drawing/2014/main" val="10007"/>
                  </a:ext>
                </a:extLst>
              </a:tr>
            </a:tbl>
          </a:graphicData>
        </a:graphic>
      </p:graphicFrame>
      <p:sp>
        <p:nvSpPr>
          <p:cNvPr id="198" name="Google Shape;198;p34"/>
          <p:cNvSpPr txBox="1"/>
          <p:nvPr/>
        </p:nvSpPr>
        <p:spPr>
          <a:xfrm>
            <a:off x="824555" y="4538386"/>
            <a:ext cx="4280845" cy="25388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200" dirty="0">
                <a:solidFill>
                  <a:schemeClr val="dk1"/>
                </a:solidFill>
                <a:latin typeface="Barlow"/>
                <a:ea typeface="Barlow"/>
                <a:cs typeface="Barlow"/>
                <a:sym typeface="Barlow"/>
              </a:rPr>
              <a:t>ORCID profile: </a:t>
            </a:r>
            <a:r>
              <a:rPr lang="en-GB" sz="1200" dirty="0">
                <a:solidFill>
                  <a:schemeClr val="accent1"/>
                </a:solidFill>
                <a:latin typeface="Barlow"/>
                <a:ea typeface="Barlow"/>
                <a:cs typeface="Barlow"/>
                <a:sym typeface="Barlow"/>
                <a:hlinkClick r:id="rId5"/>
              </a:rPr>
              <a:t>https://orcid.org/0000-0002-6258-0034</a:t>
            </a:r>
            <a:endParaRPr lang="en-GB" sz="1200" dirty="0">
              <a:solidFill>
                <a:schemeClr val="accent1"/>
              </a:solidFill>
              <a:latin typeface="Barlow"/>
              <a:ea typeface="Barlow"/>
              <a:cs typeface="Barlow"/>
              <a:sym typeface="Barlow"/>
            </a:endParaRPr>
          </a:p>
        </p:txBody>
      </p:sp>
      <p:sp>
        <p:nvSpPr>
          <p:cNvPr id="3" name="Google Shape;124;p3">
            <a:extLst>
              <a:ext uri="{FF2B5EF4-FFF2-40B4-BE49-F238E27FC236}">
                <a16:creationId xmlns:a16="http://schemas.microsoft.com/office/drawing/2014/main" id="{976642E2-D2D1-FFED-6499-70CDF6028CA1}"/>
              </a:ext>
            </a:extLst>
          </p:cNvPr>
          <p:cNvSpPr/>
          <p:nvPr/>
        </p:nvSpPr>
        <p:spPr>
          <a:xfrm>
            <a:off x="1079991" y="54686"/>
            <a:ext cx="7929897" cy="796733"/>
          </a:xfrm>
          <a:prstGeom prst="rect">
            <a:avLst/>
          </a:prstGeom>
          <a:noFill/>
          <a:ln w="254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dirty="0">
              <a:solidFill>
                <a:schemeClr val="lt2"/>
              </a:solidFill>
              <a:latin typeface="Barlow" panose="00000500000000000000" pitchFamily="2" charset="0"/>
              <a:ea typeface="Calibri"/>
              <a:cs typeface="Calibri"/>
              <a:sym typeface="Calibri"/>
            </a:endParaRPr>
          </a:p>
        </p:txBody>
      </p:sp>
      <p:sp>
        <p:nvSpPr>
          <p:cNvPr id="6" name="Espace réservé du numéro de diapositive 1">
            <a:extLst>
              <a:ext uri="{FF2B5EF4-FFF2-40B4-BE49-F238E27FC236}">
                <a16:creationId xmlns:a16="http://schemas.microsoft.com/office/drawing/2014/main" id="{E728E902-7894-95BD-AD37-85669FD8CDAC}"/>
              </a:ext>
            </a:extLst>
          </p:cNvPr>
          <p:cNvSpPr>
            <a:spLocks noGrp="1"/>
          </p:cNvSpPr>
          <p:nvPr>
            <p:ph type="sldNum" sz="quarter" idx="12"/>
          </p:nvPr>
        </p:nvSpPr>
        <p:spPr>
          <a:xfrm>
            <a:off x="8853403" y="4862051"/>
            <a:ext cx="278703" cy="281449"/>
          </a:xfrm>
        </p:spPr>
        <p:txBody>
          <a:bodyPr/>
          <a:lstStyle/>
          <a:p>
            <a:fld id="{211527CB-DA45-4494-8092-3F008ECA875E}" type="slidenum">
              <a:rPr lang="en-GB" sz="700" smtClean="0">
                <a:latin typeface="Barlow" panose="00000500000000000000" pitchFamily="2" charset="0"/>
              </a:rPr>
              <a:t>10</a:t>
            </a:fld>
            <a:endParaRPr lang="en-GB" sz="700" dirty="0">
              <a:latin typeface="Barlow" panose="00000500000000000000" pitchFamily="2" charset="0"/>
            </a:endParaRPr>
          </a:p>
        </p:txBody>
      </p:sp>
      <p:pic>
        <p:nvPicPr>
          <p:cNvPr id="7" name="Picture 6">
            <a:extLst>
              <a:ext uri="{FF2B5EF4-FFF2-40B4-BE49-F238E27FC236}">
                <a16:creationId xmlns:a16="http://schemas.microsoft.com/office/drawing/2014/main" id="{F8A6BD53-7ED5-1E46-A992-66B21EFCDD7D}"/>
              </a:ext>
            </a:extLst>
          </p:cNvPr>
          <p:cNvPicPr>
            <a:picLocks noChangeAspect="1"/>
          </p:cNvPicPr>
          <p:nvPr/>
        </p:nvPicPr>
        <p:blipFill>
          <a:blip r:embed="rId6"/>
          <a:stretch>
            <a:fillRect/>
          </a:stretch>
        </p:blipFill>
        <p:spPr>
          <a:xfrm>
            <a:off x="124867" y="50547"/>
            <a:ext cx="912453" cy="638717"/>
          </a:xfrm>
          <a:prstGeom prst="rect">
            <a:avLst/>
          </a:prstGeom>
        </p:spPr>
      </p:pic>
      <p:sp>
        <p:nvSpPr>
          <p:cNvPr id="8" name="Google Shape;198;p34">
            <a:extLst>
              <a:ext uri="{FF2B5EF4-FFF2-40B4-BE49-F238E27FC236}">
                <a16:creationId xmlns:a16="http://schemas.microsoft.com/office/drawing/2014/main" id="{32DA7497-B458-9C2F-B49A-B40CD59BF37C}"/>
              </a:ext>
            </a:extLst>
          </p:cNvPr>
          <p:cNvSpPr txBox="1"/>
          <p:nvPr/>
        </p:nvSpPr>
        <p:spPr>
          <a:xfrm>
            <a:off x="805505" y="4146365"/>
            <a:ext cx="7200114" cy="25388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200" dirty="0">
                <a:solidFill>
                  <a:schemeClr val="dk1"/>
                </a:solidFill>
                <a:latin typeface="Barlow"/>
                <a:ea typeface="Barlow"/>
                <a:cs typeface="Barlow"/>
                <a:sym typeface="Barlow"/>
              </a:rPr>
              <a:t>Google Scholar profile: </a:t>
            </a:r>
            <a:r>
              <a:rPr lang="en-GB" sz="1200" dirty="0">
                <a:solidFill>
                  <a:schemeClr val="accent1"/>
                </a:solidFill>
                <a:latin typeface="Barlow"/>
                <a:ea typeface="Barlow"/>
                <a:cs typeface="Barlow"/>
                <a:sym typeface="Barlow"/>
                <a:hlinkClick r:id="rId7"/>
              </a:rPr>
              <a:t>https://scholar.google.com/citations?hl=fr&amp;user=oh_BXHgAAAAJ </a:t>
            </a:r>
            <a:endParaRPr lang="en-GB" sz="1200" dirty="0">
              <a:solidFill>
                <a:schemeClr val="accent1"/>
              </a:solidFill>
              <a:latin typeface="Barlow"/>
              <a:ea typeface="Barlow"/>
              <a:cs typeface="Barlow"/>
              <a:sym typeface="Barlow"/>
            </a:endParaRPr>
          </a:p>
        </p:txBody>
      </p:sp>
      <p:pic>
        <p:nvPicPr>
          <p:cNvPr id="10" name="Picture 9" descr="A logo of a school&#10;&#10;Description automatically generated">
            <a:extLst>
              <a:ext uri="{FF2B5EF4-FFF2-40B4-BE49-F238E27FC236}">
                <a16:creationId xmlns:a16="http://schemas.microsoft.com/office/drawing/2014/main" id="{30406A56-12D6-A2BD-5D6E-5E84FB7425EC}"/>
              </a:ext>
            </a:extLst>
          </p:cNvPr>
          <p:cNvPicPr>
            <a:picLocks noChangeAspect="1"/>
          </p:cNvPicPr>
          <p:nvPr/>
        </p:nvPicPr>
        <p:blipFill>
          <a:blip r:embed="rId8"/>
          <a:stretch>
            <a:fillRect/>
          </a:stretch>
        </p:blipFill>
        <p:spPr>
          <a:xfrm>
            <a:off x="165273" y="4127577"/>
            <a:ext cx="498145" cy="282505"/>
          </a:xfrm>
          <a:prstGeom prst="rect">
            <a:avLst/>
          </a:prstGeom>
        </p:spPr>
      </p:pic>
      <p:pic>
        <p:nvPicPr>
          <p:cNvPr id="14" name="Picture 13">
            <a:extLst>
              <a:ext uri="{FF2B5EF4-FFF2-40B4-BE49-F238E27FC236}">
                <a16:creationId xmlns:a16="http://schemas.microsoft.com/office/drawing/2014/main" id="{0112A011-7FC0-6D3F-FD1A-A35183E2BCEC}"/>
              </a:ext>
            </a:extLst>
          </p:cNvPr>
          <p:cNvPicPr>
            <a:picLocks noChangeAspect="1"/>
          </p:cNvPicPr>
          <p:nvPr/>
        </p:nvPicPr>
        <p:blipFill>
          <a:blip r:embed="rId9"/>
          <a:stretch>
            <a:fillRect/>
          </a:stretch>
        </p:blipFill>
        <p:spPr>
          <a:xfrm>
            <a:off x="165273" y="4590471"/>
            <a:ext cx="552157" cy="195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5"/>
          <p:cNvSpPr txBox="1">
            <a:spLocks noGrp="1"/>
          </p:cNvSpPr>
          <p:nvPr>
            <p:ph type="title"/>
          </p:nvPr>
        </p:nvSpPr>
        <p:spPr>
          <a:xfrm>
            <a:off x="1095147" y="-38576"/>
            <a:ext cx="3871708"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Play"/>
              <a:buNone/>
            </a:pPr>
            <a:r>
              <a:rPr lang="en-GB" sz="2400" dirty="0">
                <a:latin typeface="Barlow SemiBold" panose="00000700000000000000" pitchFamily="2" charset="0"/>
              </a:rPr>
              <a:t>Beyond scientific impacts</a:t>
            </a:r>
          </a:p>
        </p:txBody>
      </p:sp>
      <p:sp>
        <p:nvSpPr>
          <p:cNvPr id="5" name="Google Shape;124;p3">
            <a:extLst>
              <a:ext uri="{FF2B5EF4-FFF2-40B4-BE49-F238E27FC236}">
                <a16:creationId xmlns:a16="http://schemas.microsoft.com/office/drawing/2014/main" id="{E75DF88A-AB50-1415-FE63-703A70FD28E4}"/>
              </a:ext>
            </a:extLst>
          </p:cNvPr>
          <p:cNvSpPr/>
          <p:nvPr/>
        </p:nvSpPr>
        <p:spPr>
          <a:xfrm>
            <a:off x="1079991" y="54686"/>
            <a:ext cx="4143173" cy="796733"/>
          </a:xfrm>
          <a:prstGeom prst="rect">
            <a:avLst/>
          </a:prstGeom>
          <a:noFill/>
          <a:ln w="254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GB" sz="1800" b="0" i="0" u="none" strike="noStrike" cap="none" dirty="0">
              <a:solidFill>
                <a:schemeClr val="lt2"/>
              </a:solidFill>
              <a:latin typeface="Barlow" panose="00000500000000000000" pitchFamily="2" charset="0"/>
              <a:ea typeface="Calibri"/>
              <a:cs typeface="Calibri"/>
              <a:sym typeface="Calibri"/>
            </a:endParaRPr>
          </a:p>
        </p:txBody>
      </p:sp>
      <p:sp>
        <p:nvSpPr>
          <p:cNvPr id="6" name="Espace réservé du numéro de diapositive 1">
            <a:extLst>
              <a:ext uri="{FF2B5EF4-FFF2-40B4-BE49-F238E27FC236}">
                <a16:creationId xmlns:a16="http://schemas.microsoft.com/office/drawing/2014/main" id="{032D104F-0332-3D70-EB91-135079F32561}"/>
              </a:ext>
            </a:extLst>
          </p:cNvPr>
          <p:cNvSpPr>
            <a:spLocks noGrp="1"/>
          </p:cNvSpPr>
          <p:nvPr>
            <p:ph type="sldNum" sz="quarter" idx="12"/>
          </p:nvPr>
        </p:nvSpPr>
        <p:spPr>
          <a:xfrm>
            <a:off x="8853403" y="4862051"/>
            <a:ext cx="278703" cy="281449"/>
          </a:xfrm>
        </p:spPr>
        <p:txBody>
          <a:bodyPr/>
          <a:lstStyle/>
          <a:p>
            <a:fld id="{211527CB-DA45-4494-8092-3F008ECA875E}" type="slidenum">
              <a:rPr lang="en-GB" sz="700" smtClean="0">
                <a:latin typeface="Barlow" panose="00000500000000000000" pitchFamily="2" charset="0"/>
              </a:rPr>
              <a:t>11</a:t>
            </a:fld>
            <a:endParaRPr lang="en-GB" sz="700" dirty="0">
              <a:latin typeface="Barlow" panose="00000500000000000000" pitchFamily="2" charset="0"/>
            </a:endParaRPr>
          </a:p>
        </p:txBody>
      </p:sp>
      <p:pic>
        <p:nvPicPr>
          <p:cNvPr id="12" name="Picture 11">
            <a:extLst>
              <a:ext uri="{FF2B5EF4-FFF2-40B4-BE49-F238E27FC236}">
                <a16:creationId xmlns:a16="http://schemas.microsoft.com/office/drawing/2014/main" id="{1AFF48F4-A22B-C5B2-70BA-7F4463FE7F73}"/>
              </a:ext>
            </a:extLst>
          </p:cNvPr>
          <p:cNvPicPr>
            <a:picLocks noChangeAspect="1"/>
          </p:cNvPicPr>
          <p:nvPr/>
        </p:nvPicPr>
        <p:blipFill>
          <a:blip r:embed="rId3"/>
          <a:stretch>
            <a:fillRect/>
          </a:stretch>
        </p:blipFill>
        <p:spPr>
          <a:xfrm>
            <a:off x="124867" y="50547"/>
            <a:ext cx="912453" cy="638717"/>
          </a:xfrm>
          <a:prstGeom prst="rect">
            <a:avLst/>
          </a:prstGeom>
        </p:spPr>
      </p:pic>
      <p:sp>
        <p:nvSpPr>
          <p:cNvPr id="15" name="TextBox 14">
            <a:extLst>
              <a:ext uri="{FF2B5EF4-FFF2-40B4-BE49-F238E27FC236}">
                <a16:creationId xmlns:a16="http://schemas.microsoft.com/office/drawing/2014/main" id="{3F6B9145-5447-4F5F-DCF9-0FAB314A4DFE}"/>
              </a:ext>
            </a:extLst>
          </p:cNvPr>
          <p:cNvSpPr txBox="1"/>
          <p:nvPr/>
        </p:nvSpPr>
        <p:spPr>
          <a:xfrm>
            <a:off x="-2935" y="1945657"/>
            <a:ext cx="4020779" cy="289310"/>
          </a:xfrm>
          <a:prstGeom prst="rect">
            <a:avLst/>
          </a:prstGeom>
          <a:noFill/>
        </p:spPr>
        <p:txBody>
          <a:bodyPr wrap="square">
            <a:spAutoFit/>
          </a:bodyPr>
          <a:lstStyle/>
          <a:p>
            <a:pPr marL="177800" indent="-139700">
              <a:lnSpc>
                <a:spcPct val="80000"/>
              </a:lnSpc>
              <a:spcBef>
                <a:spcPts val="800"/>
              </a:spcBef>
              <a:buClr>
                <a:schemeClr val="dk1"/>
              </a:buClr>
              <a:buSzPts val="1600"/>
              <a:buFont typeface="Arial"/>
              <a:buChar char="•"/>
            </a:pPr>
            <a:r>
              <a:rPr lang="en-GB" sz="1600" dirty="0">
                <a:latin typeface="Barlow" panose="00000500000000000000" pitchFamily="2" charset="0"/>
              </a:rPr>
              <a:t>Funding</a:t>
            </a:r>
            <a:r>
              <a:rPr lang="en-GB" dirty="0">
                <a:latin typeface="Barlow" panose="00000500000000000000" pitchFamily="2" charset="0"/>
              </a:rPr>
              <a:t>: </a:t>
            </a:r>
            <a:r>
              <a:rPr lang="en-GB" sz="1200" b="0" i="0" u="none" strike="noStrike" baseline="0" dirty="0">
                <a:latin typeface="Barlow" panose="00000500000000000000" pitchFamily="2" charset="0"/>
                <a:cs typeface="Tunga" panose="020B0502040204020203" pitchFamily="34" charset="0"/>
              </a:rPr>
              <a:t>ERA-NET </a:t>
            </a:r>
            <a:r>
              <a:rPr lang="en-US" sz="1200" dirty="0">
                <a:latin typeface="Barlow" panose="00000500000000000000" pitchFamily="2" charset="0"/>
              </a:rPr>
              <a:t>(European Research Area)</a:t>
            </a:r>
            <a:endParaRPr lang="en-GB" sz="800" dirty="0">
              <a:latin typeface="Barlow" panose="00000500000000000000" pitchFamily="2" charset="0"/>
            </a:endParaRPr>
          </a:p>
        </p:txBody>
      </p:sp>
      <p:sp>
        <p:nvSpPr>
          <p:cNvPr id="16" name="TextBox 15">
            <a:extLst>
              <a:ext uri="{FF2B5EF4-FFF2-40B4-BE49-F238E27FC236}">
                <a16:creationId xmlns:a16="http://schemas.microsoft.com/office/drawing/2014/main" id="{30AFDD1E-6C31-5653-31B5-41C52775B5CC}"/>
              </a:ext>
            </a:extLst>
          </p:cNvPr>
          <p:cNvSpPr txBox="1"/>
          <p:nvPr/>
        </p:nvSpPr>
        <p:spPr>
          <a:xfrm>
            <a:off x="0" y="2271346"/>
            <a:ext cx="1510145" cy="289310"/>
          </a:xfrm>
          <a:prstGeom prst="rect">
            <a:avLst/>
          </a:prstGeom>
          <a:noFill/>
        </p:spPr>
        <p:txBody>
          <a:bodyPr wrap="square">
            <a:spAutoFit/>
          </a:bodyPr>
          <a:lstStyle/>
          <a:p>
            <a:pPr marL="177800" lvl="0" indent="-139700" algn="l" rtl="0">
              <a:lnSpc>
                <a:spcPct val="80000"/>
              </a:lnSpc>
              <a:spcBef>
                <a:spcPts val="800"/>
              </a:spcBef>
              <a:spcAft>
                <a:spcPts val="0"/>
              </a:spcAft>
              <a:buClr>
                <a:schemeClr val="dk1"/>
              </a:buClr>
              <a:buSzPts val="1600"/>
              <a:buChar char="•"/>
            </a:pPr>
            <a:r>
              <a:rPr lang="en-GB" sz="1600" dirty="0">
                <a:latin typeface="Barlow" panose="00000500000000000000" pitchFamily="2" charset="0"/>
              </a:rPr>
              <a:t>Recognition</a:t>
            </a:r>
            <a:r>
              <a:rPr lang="en-GB" dirty="0">
                <a:latin typeface="Barlow" panose="00000500000000000000" pitchFamily="2" charset="0"/>
              </a:rPr>
              <a:t>:</a:t>
            </a:r>
            <a:endParaRPr lang="en-GB" dirty="0">
              <a:solidFill>
                <a:schemeClr val="accent1"/>
              </a:solidFill>
              <a:latin typeface="Barlow" panose="00000500000000000000" pitchFamily="2" charset="0"/>
            </a:endParaRPr>
          </a:p>
        </p:txBody>
      </p:sp>
      <p:sp>
        <p:nvSpPr>
          <p:cNvPr id="17" name="TextBox 16">
            <a:extLst>
              <a:ext uri="{FF2B5EF4-FFF2-40B4-BE49-F238E27FC236}">
                <a16:creationId xmlns:a16="http://schemas.microsoft.com/office/drawing/2014/main" id="{42A8AF09-A1DE-8D7F-C748-A44E8E9689E1}"/>
              </a:ext>
            </a:extLst>
          </p:cNvPr>
          <p:cNvSpPr txBox="1"/>
          <p:nvPr/>
        </p:nvSpPr>
        <p:spPr>
          <a:xfrm>
            <a:off x="9012" y="2582933"/>
            <a:ext cx="1224044" cy="289310"/>
          </a:xfrm>
          <a:prstGeom prst="rect">
            <a:avLst/>
          </a:prstGeom>
          <a:noFill/>
        </p:spPr>
        <p:txBody>
          <a:bodyPr wrap="square">
            <a:spAutoFit/>
          </a:bodyPr>
          <a:lstStyle/>
          <a:p>
            <a:pPr marL="177800" lvl="0" indent="-139700" algn="l" rtl="0">
              <a:lnSpc>
                <a:spcPct val="80000"/>
              </a:lnSpc>
              <a:spcBef>
                <a:spcPts val="800"/>
              </a:spcBef>
              <a:spcAft>
                <a:spcPts val="0"/>
              </a:spcAft>
              <a:buClr>
                <a:schemeClr val="dk1"/>
              </a:buClr>
              <a:buSzPts val="1600"/>
              <a:buChar char="•"/>
            </a:pPr>
            <a:r>
              <a:rPr lang="en-GB" sz="1600" dirty="0">
                <a:latin typeface="Barlow" panose="00000500000000000000" pitchFamily="2" charset="0"/>
              </a:rPr>
              <a:t>Service:</a:t>
            </a:r>
            <a:endParaRPr lang="en-GB" sz="1600" dirty="0">
              <a:solidFill>
                <a:schemeClr val="accent1"/>
              </a:solidFill>
              <a:latin typeface="Barlow" panose="00000500000000000000" pitchFamily="2" charset="0"/>
            </a:endParaRPr>
          </a:p>
        </p:txBody>
      </p:sp>
      <p:sp>
        <p:nvSpPr>
          <p:cNvPr id="18" name="TextBox 17">
            <a:extLst>
              <a:ext uri="{FF2B5EF4-FFF2-40B4-BE49-F238E27FC236}">
                <a16:creationId xmlns:a16="http://schemas.microsoft.com/office/drawing/2014/main" id="{9B0DDD87-F320-3A92-BF47-740A3D6E0C24}"/>
              </a:ext>
            </a:extLst>
          </p:cNvPr>
          <p:cNvSpPr txBox="1"/>
          <p:nvPr/>
        </p:nvSpPr>
        <p:spPr>
          <a:xfrm>
            <a:off x="-4847" y="3396771"/>
            <a:ext cx="6515716" cy="564257"/>
          </a:xfrm>
          <a:prstGeom prst="rect">
            <a:avLst/>
          </a:prstGeom>
          <a:noFill/>
        </p:spPr>
        <p:txBody>
          <a:bodyPr wrap="square">
            <a:spAutoFit/>
          </a:bodyPr>
          <a:lstStyle/>
          <a:p>
            <a:pPr marL="177800" lvl="0" indent="-139700" algn="l" rtl="0">
              <a:lnSpc>
                <a:spcPct val="80000"/>
              </a:lnSpc>
              <a:spcBef>
                <a:spcPts val="800"/>
              </a:spcBef>
              <a:spcAft>
                <a:spcPts val="0"/>
              </a:spcAft>
              <a:buClr>
                <a:schemeClr val="dk1"/>
              </a:buClr>
              <a:buSzPts val="1600"/>
              <a:buChar char="•"/>
            </a:pPr>
            <a:r>
              <a:rPr lang="en-GB" sz="1600" dirty="0">
                <a:latin typeface="Barlow" panose="00000500000000000000" pitchFamily="2" charset="0"/>
              </a:rPr>
              <a:t>Outreach and Community Engagement: </a:t>
            </a:r>
          </a:p>
          <a:p>
            <a:pPr marL="38100" lvl="0" algn="l" rtl="0">
              <a:lnSpc>
                <a:spcPct val="80000"/>
              </a:lnSpc>
              <a:spcBef>
                <a:spcPts val="800"/>
              </a:spcBef>
              <a:spcAft>
                <a:spcPts val="0"/>
              </a:spcAft>
              <a:buClr>
                <a:schemeClr val="dk1"/>
              </a:buClr>
              <a:buSzPts val="1600"/>
            </a:pPr>
            <a:r>
              <a:rPr lang="en-GB" sz="1400" dirty="0">
                <a:latin typeface="Barlow" panose="00000500000000000000" pitchFamily="2" charset="0"/>
              </a:rPr>
              <a:t>     </a:t>
            </a:r>
            <a:r>
              <a:rPr lang="en-GB" sz="1200" dirty="0">
                <a:latin typeface="Barlow" panose="00000500000000000000" pitchFamily="2" charset="0"/>
              </a:rPr>
              <a:t>LASAGNE Dissemination event with DSO, R&amp;D partners, industrial partners, General public:</a:t>
            </a:r>
            <a:endParaRPr lang="en-GB" dirty="0">
              <a:solidFill>
                <a:schemeClr val="accent1"/>
              </a:solidFill>
              <a:latin typeface="Barlow" panose="00000500000000000000" pitchFamily="2" charset="0"/>
            </a:endParaRPr>
          </a:p>
        </p:txBody>
      </p:sp>
      <p:sp>
        <p:nvSpPr>
          <p:cNvPr id="19" name="TextBox 18">
            <a:extLst>
              <a:ext uri="{FF2B5EF4-FFF2-40B4-BE49-F238E27FC236}">
                <a16:creationId xmlns:a16="http://schemas.microsoft.com/office/drawing/2014/main" id="{003B4145-F812-267D-0D4A-2ED6FB6342A5}"/>
              </a:ext>
            </a:extLst>
          </p:cNvPr>
          <p:cNvSpPr txBox="1"/>
          <p:nvPr/>
        </p:nvSpPr>
        <p:spPr>
          <a:xfrm>
            <a:off x="8690" y="4375516"/>
            <a:ext cx="3634623" cy="289310"/>
          </a:xfrm>
          <a:prstGeom prst="rect">
            <a:avLst/>
          </a:prstGeom>
          <a:noFill/>
        </p:spPr>
        <p:txBody>
          <a:bodyPr wrap="square">
            <a:spAutoFit/>
          </a:bodyPr>
          <a:lstStyle/>
          <a:p>
            <a:pPr marL="177800" lvl="0" indent="-139700" algn="l" rtl="0">
              <a:lnSpc>
                <a:spcPct val="80000"/>
              </a:lnSpc>
              <a:spcBef>
                <a:spcPts val="800"/>
              </a:spcBef>
              <a:spcAft>
                <a:spcPts val="0"/>
              </a:spcAft>
              <a:buClr>
                <a:schemeClr val="dk1"/>
              </a:buClr>
              <a:buSzPts val="1600"/>
              <a:buChar char="•"/>
            </a:pPr>
            <a:r>
              <a:rPr lang="en-GB" sz="1600" dirty="0">
                <a:latin typeface="Barlow" panose="00000500000000000000" pitchFamily="2" charset="0"/>
              </a:rPr>
              <a:t>Beyond scientific impacts:</a:t>
            </a:r>
            <a:endParaRPr lang="en-GB" sz="1600" dirty="0">
              <a:solidFill>
                <a:schemeClr val="accent1"/>
              </a:solidFill>
              <a:latin typeface="Barlow" panose="00000500000000000000" pitchFamily="2" charset="0"/>
            </a:endParaRPr>
          </a:p>
        </p:txBody>
      </p:sp>
      <p:sp>
        <p:nvSpPr>
          <p:cNvPr id="22" name="TextBox 21">
            <a:extLst>
              <a:ext uri="{FF2B5EF4-FFF2-40B4-BE49-F238E27FC236}">
                <a16:creationId xmlns:a16="http://schemas.microsoft.com/office/drawing/2014/main" id="{0CC98EC4-1725-6682-6776-C32178D8C46C}"/>
              </a:ext>
            </a:extLst>
          </p:cNvPr>
          <p:cNvSpPr txBox="1"/>
          <p:nvPr/>
        </p:nvSpPr>
        <p:spPr>
          <a:xfrm>
            <a:off x="1389020" y="2265035"/>
            <a:ext cx="1510146" cy="276999"/>
          </a:xfrm>
          <a:prstGeom prst="rect">
            <a:avLst/>
          </a:prstGeom>
          <a:noFill/>
        </p:spPr>
        <p:txBody>
          <a:bodyPr wrap="square">
            <a:spAutoFit/>
          </a:bodyPr>
          <a:lstStyle/>
          <a:p>
            <a:pPr marL="22225">
              <a:spcBef>
                <a:spcPts val="800"/>
              </a:spcBef>
              <a:buClr>
                <a:schemeClr val="dk1"/>
              </a:buClr>
              <a:buSzPct val="100000"/>
            </a:pPr>
            <a:r>
              <a:rPr lang="en-GB" sz="1200" dirty="0">
                <a:latin typeface="Barlow" panose="00000500000000000000" pitchFamily="2" charset="0"/>
                <a:ea typeface="Barlow Medium"/>
                <a:cs typeface="Barlow Medium"/>
                <a:sym typeface="Barlow Medium"/>
              </a:rPr>
              <a:t>Not applicable</a:t>
            </a:r>
          </a:p>
        </p:txBody>
      </p:sp>
      <p:pic>
        <p:nvPicPr>
          <p:cNvPr id="28" name="Picture 27">
            <a:extLst>
              <a:ext uri="{FF2B5EF4-FFF2-40B4-BE49-F238E27FC236}">
                <a16:creationId xmlns:a16="http://schemas.microsoft.com/office/drawing/2014/main" id="{3E58FA87-282D-8B73-53BD-CC415A9B5A07}"/>
              </a:ext>
            </a:extLst>
          </p:cNvPr>
          <p:cNvPicPr>
            <a:picLocks noChangeAspect="1"/>
          </p:cNvPicPr>
          <p:nvPr/>
        </p:nvPicPr>
        <p:blipFill>
          <a:blip r:embed="rId4"/>
          <a:stretch>
            <a:fillRect/>
          </a:stretch>
        </p:blipFill>
        <p:spPr>
          <a:xfrm>
            <a:off x="4450926" y="2004681"/>
            <a:ext cx="1962454" cy="348946"/>
          </a:xfrm>
          <a:prstGeom prst="rect">
            <a:avLst/>
          </a:prstGeom>
        </p:spPr>
      </p:pic>
      <p:sp>
        <p:nvSpPr>
          <p:cNvPr id="32" name="TextBox 31">
            <a:extLst>
              <a:ext uri="{FF2B5EF4-FFF2-40B4-BE49-F238E27FC236}">
                <a16:creationId xmlns:a16="http://schemas.microsoft.com/office/drawing/2014/main" id="{AADFF19C-EE25-D545-BB4D-5844BBC89936}"/>
              </a:ext>
            </a:extLst>
          </p:cNvPr>
          <p:cNvSpPr txBox="1"/>
          <p:nvPr/>
        </p:nvSpPr>
        <p:spPr>
          <a:xfrm>
            <a:off x="472057" y="2850839"/>
            <a:ext cx="5968294" cy="276999"/>
          </a:xfrm>
          <a:prstGeom prst="rect">
            <a:avLst/>
          </a:prstGeom>
          <a:noFill/>
        </p:spPr>
        <p:txBody>
          <a:bodyPr wrap="square">
            <a:spAutoFit/>
          </a:bodyPr>
          <a:lstStyle/>
          <a:p>
            <a:pPr marL="171450" indent="-171450">
              <a:buFont typeface="Arial" panose="020B0604020202020204" pitchFamily="34" charset="0"/>
              <a:buChar char="•"/>
            </a:pPr>
            <a:r>
              <a:rPr lang="en-GB" sz="1200" dirty="0">
                <a:latin typeface="Barlow" panose="00000500000000000000" pitchFamily="2" charset="0"/>
              </a:rPr>
              <a:t>Preparation of Project challenge for Energy data Hack days 2023, Brugg-Windisch.</a:t>
            </a:r>
          </a:p>
        </p:txBody>
      </p:sp>
      <p:sp>
        <p:nvSpPr>
          <p:cNvPr id="33" name="TextBox 32">
            <a:extLst>
              <a:ext uri="{FF2B5EF4-FFF2-40B4-BE49-F238E27FC236}">
                <a16:creationId xmlns:a16="http://schemas.microsoft.com/office/drawing/2014/main" id="{1592C94A-D98E-12DA-8DAF-7C3620975328}"/>
              </a:ext>
            </a:extLst>
          </p:cNvPr>
          <p:cNvSpPr txBox="1"/>
          <p:nvPr/>
        </p:nvSpPr>
        <p:spPr>
          <a:xfrm>
            <a:off x="464913" y="3067455"/>
            <a:ext cx="5498534" cy="276999"/>
          </a:xfrm>
          <a:prstGeom prst="rect">
            <a:avLst/>
          </a:prstGeom>
          <a:noFill/>
        </p:spPr>
        <p:txBody>
          <a:bodyPr wrap="square">
            <a:spAutoFit/>
          </a:bodyPr>
          <a:lstStyle/>
          <a:p>
            <a:pPr marL="171450" indent="-171450">
              <a:buFont typeface="Arial" panose="020B0604020202020204" pitchFamily="34" charset="0"/>
              <a:buChar char="•"/>
            </a:pPr>
            <a:r>
              <a:rPr lang="en-GB" sz="1200" dirty="0">
                <a:latin typeface="Barlow" panose="00000500000000000000" pitchFamily="2" charset="0"/>
              </a:rPr>
              <a:t>Project peer reviews with ERANET sessions, June 2024.</a:t>
            </a:r>
          </a:p>
        </p:txBody>
      </p:sp>
      <p:sp>
        <p:nvSpPr>
          <p:cNvPr id="34" name="TextBox 33">
            <a:extLst>
              <a:ext uri="{FF2B5EF4-FFF2-40B4-BE49-F238E27FC236}">
                <a16:creationId xmlns:a16="http://schemas.microsoft.com/office/drawing/2014/main" id="{6D4A3EC0-0C59-DEBD-F41C-8D93D82A76A0}"/>
              </a:ext>
            </a:extLst>
          </p:cNvPr>
          <p:cNvSpPr txBox="1"/>
          <p:nvPr/>
        </p:nvSpPr>
        <p:spPr>
          <a:xfrm>
            <a:off x="472057" y="3875477"/>
            <a:ext cx="5001280" cy="276999"/>
          </a:xfrm>
          <a:prstGeom prst="rect">
            <a:avLst/>
          </a:prstGeom>
          <a:noFill/>
        </p:spPr>
        <p:txBody>
          <a:bodyPr wrap="square">
            <a:spAutoFit/>
          </a:bodyPr>
          <a:lstStyle/>
          <a:p>
            <a:pPr marL="171450" indent="-171450">
              <a:buFont typeface="Arial" panose="020B0604020202020204" pitchFamily="34" charset="0"/>
              <a:buChar char="•"/>
            </a:pPr>
            <a:r>
              <a:rPr lang="en-GB" sz="1200" dirty="0">
                <a:latin typeface="Barlow" panose="00000500000000000000" pitchFamily="2" charset="0"/>
              </a:rPr>
              <a:t>April 2025: Val d’Anniviers</a:t>
            </a:r>
          </a:p>
        </p:txBody>
      </p:sp>
      <p:sp>
        <p:nvSpPr>
          <p:cNvPr id="39" name="TextBox 38">
            <a:extLst>
              <a:ext uri="{FF2B5EF4-FFF2-40B4-BE49-F238E27FC236}">
                <a16:creationId xmlns:a16="http://schemas.microsoft.com/office/drawing/2014/main" id="{BC917BAC-CDB9-C05A-1CAA-F03E7AE2AEBD}"/>
              </a:ext>
            </a:extLst>
          </p:cNvPr>
          <p:cNvSpPr txBox="1"/>
          <p:nvPr/>
        </p:nvSpPr>
        <p:spPr>
          <a:xfrm>
            <a:off x="-1513" y="850540"/>
            <a:ext cx="4020779" cy="289310"/>
          </a:xfrm>
          <a:prstGeom prst="rect">
            <a:avLst/>
          </a:prstGeom>
          <a:noFill/>
        </p:spPr>
        <p:txBody>
          <a:bodyPr wrap="square">
            <a:spAutoFit/>
          </a:bodyPr>
          <a:lstStyle/>
          <a:p>
            <a:pPr marL="177800" lvl="0" indent="-139700" algn="l" rtl="0">
              <a:lnSpc>
                <a:spcPct val="80000"/>
              </a:lnSpc>
              <a:spcBef>
                <a:spcPts val="800"/>
              </a:spcBef>
              <a:spcAft>
                <a:spcPts val="0"/>
              </a:spcAft>
              <a:buClr>
                <a:schemeClr val="dk1"/>
              </a:buClr>
              <a:buSzPts val="1600"/>
              <a:buChar char="•"/>
            </a:pPr>
            <a:r>
              <a:rPr lang="en-GB" sz="1600" dirty="0">
                <a:latin typeface="Barlow" panose="00000500000000000000" pitchFamily="2" charset="0"/>
              </a:rPr>
              <a:t>Presentations:</a:t>
            </a:r>
          </a:p>
        </p:txBody>
      </p:sp>
      <p:sp>
        <p:nvSpPr>
          <p:cNvPr id="40" name="TextBox 39">
            <a:extLst>
              <a:ext uri="{FF2B5EF4-FFF2-40B4-BE49-F238E27FC236}">
                <a16:creationId xmlns:a16="http://schemas.microsoft.com/office/drawing/2014/main" id="{44862525-FFBE-B481-447D-1AA87498CB74}"/>
              </a:ext>
            </a:extLst>
          </p:cNvPr>
          <p:cNvSpPr txBox="1"/>
          <p:nvPr/>
        </p:nvSpPr>
        <p:spPr>
          <a:xfrm>
            <a:off x="472056" y="4095665"/>
            <a:ext cx="5478185" cy="276999"/>
          </a:xfrm>
          <a:prstGeom prst="rect">
            <a:avLst/>
          </a:prstGeom>
          <a:noFill/>
        </p:spPr>
        <p:txBody>
          <a:bodyPr wrap="square">
            <a:spAutoFit/>
          </a:bodyPr>
          <a:lstStyle/>
          <a:p>
            <a:pPr marL="171450" indent="-171450">
              <a:buFont typeface="Arial" panose="020B0604020202020204" pitchFamily="34" charset="0"/>
              <a:buChar char="•"/>
            </a:pPr>
            <a:r>
              <a:rPr lang="en-GB" sz="1200" dirty="0">
                <a:latin typeface="Barlow" panose="00000500000000000000" pitchFamily="2" charset="0"/>
              </a:rPr>
              <a:t>May 2025: KTH, Stockholm (Energy communities - the new energy landscape)</a:t>
            </a:r>
          </a:p>
        </p:txBody>
      </p:sp>
      <p:sp>
        <p:nvSpPr>
          <p:cNvPr id="7" name="TextBox 6">
            <a:extLst>
              <a:ext uri="{FF2B5EF4-FFF2-40B4-BE49-F238E27FC236}">
                <a16:creationId xmlns:a16="http://schemas.microsoft.com/office/drawing/2014/main" id="{D5EA1BED-AAF4-6DB9-ADEA-F49D3536EFD6}"/>
              </a:ext>
            </a:extLst>
          </p:cNvPr>
          <p:cNvSpPr txBox="1"/>
          <p:nvPr/>
        </p:nvSpPr>
        <p:spPr>
          <a:xfrm>
            <a:off x="390730" y="1094193"/>
            <a:ext cx="4181269" cy="735458"/>
          </a:xfrm>
          <a:prstGeom prst="rect">
            <a:avLst/>
          </a:prstGeom>
          <a:noFill/>
        </p:spPr>
        <p:txBody>
          <a:bodyPr wrap="square">
            <a:spAutoFit/>
          </a:bodyPr>
          <a:lstStyle/>
          <a:p>
            <a:pPr marL="171450" lvl="8" indent="-171450">
              <a:lnSpc>
                <a:spcPct val="107000"/>
              </a:lnSpc>
              <a:buFont typeface="Arial" panose="020B0604020202020204" pitchFamily="34" charset="0"/>
              <a:buChar char="•"/>
            </a:pPr>
            <a:r>
              <a:rPr lang="en-GB" sz="1000" dirty="0">
                <a:latin typeface="Barlow" panose="00000500000000000000" pitchFamily="2" charset="0"/>
              </a:rPr>
              <a:t>Poster session at the Data-science day, September 15, 2022</a:t>
            </a:r>
            <a:endParaRPr lang="en-GB" sz="1000" dirty="0">
              <a:effectLst/>
              <a:latin typeface="Barlow" panose="00000500000000000000" pitchFamily="2" charset="0"/>
              <a:ea typeface="Times New Roman" panose="02020603050405020304" pitchFamily="18" charset="0"/>
              <a:cs typeface="Times New Roman" panose="02020603050405020304" pitchFamily="18" charset="0"/>
            </a:endParaRPr>
          </a:p>
          <a:p>
            <a:pPr marL="171450" lvl="8" indent="-171450">
              <a:lnSpc>
                <a:spcPct val="107000"/>
              </a:lnSpc>
              <a:buFont typeface="Arial" panose="020B0604020202020204" pitchFamily="34" charset="0"/>
              <a:buChar char="•"/>
            </a:pPr>
            <a:r>
              <a:rPr lang="en-GB" sz="1000" dirty="0">
                <a:effectLst/>
                <a:latin typeface="Barlow" panose="00000500000000000000" pitchFamily="2" charset="0"/>
                <a:ea typeface="Times New Roman" panose="02020603050405020304" pitchFamily="18" charset="0"/>
                <a:cs typeface="Times New Roman" panose="02020603050405020304" pitchFamily="18" charset="0"/>
              </a:rPr>
              <a:t>PhD Thesis yearly presentations, Geneva, February 6-7, 2023</a:t>
            </a:r>
            <a:endParaRPr lang="en-CH" sz="1000" dirty="0">
              <a:effectLst/>
              <a:latin typeface="Barlow" panose="00000500000000000000" pitchFamily="2" charset="0"/>
              <a:ea typeface="Calibri" panose="020F0502020204030204" pitchFamily="34" charset="0"/>
              <a:cs typeface="Times New Roman" panose="02020603050405020304" pitchFamily="18" charset="0"/>
            </a:endParaRPr>
          </a:p>
          <a:p>
            <a:pPr marL="171450" lvl="5" indent="-171450" fontAlgn="base">
              <a:lnSpc>
                <a:spcPct val="107000"/>
              </a:lnSpc>
              <a:buFont typeface="Arial" panose="020B0604020202020204" pitchFamily="34" charset="0"/>
              <a:buChar char="•"/>
            </a:pPr>
            <a:r>
              <a:rPr lang="en-GB" sz="1000" dirty="0">
                <a:latin typeface="Barlow" panose="00000500000000000000" pitchFamily="2" charset="0"/>
              </a:rPr>
              <a:t>Poster session at the </a:t>
            </a:r>
            <a:r>
              <a:rPr lang="en-GB" sz="1000" dirty="0">
                <a:effectLst/>
                <a:latin typeface="Barlow" panose="00000500000000000000" pitchFamily="2" charset="0"/>
                <a:ea typeface="Times New Roman" panose="02020603050405020304" pitchFamily="18" charset="0"/>
                <a:cs typeface="Times New Roman" panose="02020603050405020304" pitchFamily="18" charset="0"/>
              </a:rPr>
              <a:t>PhD student day, Geneva, September 29, 2023</a:t>
            </a:r>
            <a:endParaRPr lang="en-CH" sz="1000" dirty="0">
              <a:effectLst/>
              <a:latin typeface="Barlow" panose="00000500000000000000" pitchFamily="2" charset="0"/>
              <a:ea typeface="Calibri" panose="020F0502020204030204" pitchFamily="34" charset="0"/>
              <a:cs typeface="Times New Roman" panose="02020603050405020304" pitchFamily="18" charset="0"/>
            </a:endParaRPr>
          </a:p>
          <a:p>
            <a:pPr marL="171450" lvl="5" indent="-171450">
              <a:lnSpc>
                <a:spcPct val="107000"/>
              </a:lnSpc>
              <a:buFont typeface="Arial" panose="020B0604020202020204" pitchFamily="34" charset="0"/>
              <a:buChar char="•"/>
            </a:pPr>
            <a:r>
              <a:rPr lang="en-GB" sz="1000" dirty="0">
                <a:effectLst/>
                <a:latin typeface="Barlow" panose="00000500000000000000" pitchFamily="2" charset="0"/>
                <a:ea typeface="Times New Roman" panose="02020603050405020304" pitchFamily="18" charset="0"/>
                <a:cs typeface="Times New Roman" panose="02020603050405020304" pitchFamily="18" charset="0"/>
              </a:rPr>
              <a:t>PhD Thesis yearly presentations, Geneva, February 15-16, 2024</a:t>
            </a:r>
            <a:endParaRPr lang="en-CH" sz="1000" dirty="0">
              <a:effectLst/>
              <a:latin typeface="Barlow" panose="00000500000000000000" pitchFamily="2"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70BE90DF-E22F-E2CE-8110-362D22B87C55}"/>
              </a:ext>
            </a:extLst>
          </p:cNvPr>
          <p:cNvSpPr txBox="1"/>
          <p:nvPr/>
        </p:nvSpPr>
        <p:spPr>
          <a:xfrm>
            <a:off x="6465473" y="2060211"/>
            <a:ext cx="2387930" cy="215444"/>
          </a:xfrm>
          <a:prstGeom prst="rect">
            <a:avLst/>
          </a:prstGeom>
          <a:noFill/>
        </p:spPr>
        <p:txBody>
          <a:bodyPr wrap="square">
            <a:spAutoFit/>
          </a:bodyPr>
          <a:lstStyle/>
          <a:p>
            <a:r>
              <a:rPr lang="en-GB" sz="800" dirty="0">
                <a:latin typeface="Barlow" panose="00000500000000000000" pitchFamily="2" charset="0"/>
                <a:hlinkClick r:id="rId5"/>
              </a:rPr>
              <a:t>https://www.eranet-smartenergysystems.eu/</a:t>
            </a:r>
            <a:endParaRPr lang="en-CH" sz="800" dirty="0">
              <a:latin typeface="Barlow" panose="00000500000000000000" pitchFamily="2" charset="0"/>
            </a:endParaRPr>
          </a:p>
        </p:txBody>
      </p:sp>
      <p:pic>
        <p:nvPicPr>
          <p:cNvPr id="4" name="Picture 3" descr="A blue and yellow square with white text&#10;&#10;Description automatically generated">
            <a:extLst>
              <a:ext uri="{FF2B5EF4-FFF2-40B4-BE49-F238E27FC236}">
                <a16:creationId xmlns:a16="http://schemas.microsoft.com/office/drawing/2014/main" id="{9EBF2FCB-C172-4F29-4D45-CCD7D6FC7435}"/>
              </a:ext>
            </a:extLst>
          </p:cNvPr>
          <p:cNvPicPr>
            <a:picLocks noChangeAspect="1"/>
          </p:cNvPicPr>
          <p:nvPr/>
        </p:nvPicPr>
        <p:blipFill>
          <a:blip r:embed="rId6"/>
          <a:stretch>
            <a:fillRect/>
          </a:stretch>
        </p:blipFill>
        <p:spPr>
          <a:xfrm>
            <a:off x="6018041" y="4397722"/>
            <a:ext cx="2879013" cy="678556"/>
          </a:xfrm>
          <a:prstGeom prst="rect">
            <a:avLst/>
          </a:prstGeom>
        </p:spPr>
      </p:pic>
      <p:sp>
        <p:nvSpPr>
          <p:cNvPr id="2" name="TextBox 1">
            <a:extLst>
              <a:ext uri="{FF2B5EF4-FFF2-40B4-BE49-F238E27FC236}">
                <a16:creationId xmlns:a16="http://schemas.microsoft.com/office/drawing/2014/main" id="{4B9F48B6-0B46-9678-85E0-87BDF7939223}"/>
              </a:ext>
            </a:extLst>
          </p:cNvPr>
          <p:cNvSpPr txBox="1"/>
          <p:nvPr/>
        </p:nvSpPr>
        <p:spPr>
          <a:xfrm>
            <a:off x="4448923" y="1090122"/>
            <a:ext cx="4629763" cy="735458"/>
          </a:xfrm>
          <a:prstGeom prst="rect">
            <a:avLst/>
          </a:prstGeom>
          <a:noFill/>
        </p:spPr>
        <p:txBody>
          <a:bodyPr wrap="square">
            <a:spAutoFit/>
          </a:bodyPr>
          <a:lstStyle/>
          <a:p>
            <a:pPr marL="171450" lvl="5" indent="-171450" fontAlgn="base">
              <a:lnSpc>
                <a:spcPct val="107000"/>
              </a:lnSpc>
              <a:buFont typeface="Arial" panose="020B0604020202020204" pitchFamily="34" charset="0"/>
              <a:buChar char="•"/>
            </a:pPr>
            <a:r>
              <a:rPr lang="en-GB" sz="1000" dirty="0">
                <a:latin typeface="Barlow" panose="00000500000000000000" pitchFamily="2" charset="0"/>
                <a:ea typeface="Times New Roman" panose="02020603050405020304" pitchFamily="18" charset="0"/>
                <a:cs typeface="Times New Roman" panose="02020603050405020304" pitchFamily="18" charset="0"/>
              </a:rPr>
              <a:t>Face-to-face Lasagne meeting, Stockholm, September 27, 2022</a:t>
            </a:r>
            <a:endParaRPr lang="en-GB" sz="1000" dirty="0">
              <a:effectLst/>
              <a:latin typeface="Barlow" panose="00000500000000000000" pitchFamily="2" charset="0"/>
              <a:ea typeface="Times New Roman" panose="02020603050405020304" pitchFamily="18" charset="0"/>
              <a:cs typeface="Times New Roman" panose="02020603050405020304" pitchFamily="18" charset="0"/>
            </a:endParaRPr>
          </a:p>
          <a:p>
            <a:pPr marL="171450" lvl="5" indent="-171450" fontAlgn="base">
              <a:lnSpc>
                <a:spcPct val="107000"/>
              </a:lnSpc>
              <a:buFont typeface="Arial" panose="020B0604020202020204" pitchFamily="34" charset="0"/>
              <a:buChar char="•"/>
            </a:pPr>
            <a:r>
              <a:rPr lang="en-GB" sz="1000" dirty="0">
                <a:effectLst/>
                <a:latin typeface="Barlow" panose="00000500000000000000" pitchFamily="2" charset="0"/>
                <a:ea typeface="Times New Roman" panose="02020603050405020304" pitchFamily="18" charset="0"/>
                <a:cs typeface="Times New Roman" panose="02020603050405020304" pitchFamily="18" charset="0"/>
              </a:rPr>
              <a:t>Face-to-face Lasagne meeting, Sierre, June 8, 2023</a:t>
            </a:r>
            <a:endParaRPr lang="en-CH" sz="1000" dirty="0">
              <a:effectLst/>
              <a:latin typeface="Barlow" panose="00000500000000000000" pitchFamily="2" charset="0"/>
              <a:ea typeface="Calibri" panose="020F0502020204030204" pitchFamily="34" charset="0"/>
              <a:cs typeface="Times New Roman" panose="02020603050405020304" pitchFamily="18" charset="0"/>
            </a:endParaRPr>
          </a:p>
          <a:p>
            <a:pPr marL="171450" lvl="5" indent="-171450" fontAlgn="base">
              <a:lnSpc>
                <a:spcPct val="107000"/>
              </a:lnSpc>
              <a:buFont typeface="Arial" panose="020B0604020202020204" pitchFamily="34" charset="0"/>
              <a:buChar char="•"/>
            </a:pPr>
            <a:r>
              <a:rPr lang="en-GB" sz="1000" dirty="0">
                <a:effectLst/>
                <a:latin typeface="Barlow" panose="00000500000000000000" pitchFamily="2" charset="0"/>
                <a:ea typeface="Times New Roman" panose="02020603050405020304" pitchFamily="18" charset="0"/>
                <a:cs typeface="Times New Roman" panose="02020603050405020304" pitchFamily="18" charset="0"/>
              </a:rPr>
              <a:t>Face-to-face Lasagne meeting, Stockholm, September 3-4, 2024</a:t>
            </a:r>
            <a:endParaRPr lang="en-CH" sz="1000" dirty="0">
              <a:effectLst/>
              <a:latin typeface="Barlow" panose="00000500000000000000" pitchFamily="2" charset="0"/>
              <a:ea typeface="Calibri" panose="020F0502020204030204" pitchFamily="34" charset="0"/>
              <a:cs typeface="Times New Roman" panose="02020603050405020304" pitchFamily="18" charset="0"/>
            </a:endParaRPr>
          </a:p>
          <a:p>
            <a:pPr marL="171450" lvl="5" indent="-171450" fontAlgn="base">
              <a:lnSpc>
                <a:spcPct val="107000"/>
              </a:lnSpc>
              <a:spcAft>
                <a:spcPts val="800"/>
              </a:spcAft>
              <a:buFont typeface="Arial" panose="020B0604020202020204" pitchFamily="34" charset="0"/>
              <a:buChar char="•"/>
            </a:pPr>
            <a:r>
              <a:rPr lang="en-GB" sz="1000" dirty="0">
                <a:effectLst/>
                <a:latin typeface="Barlow" panose="00000500000000000000" pitchFamily="2" charset="0"/>
                <a:ea typeface="Times New Roman" panose="02020603050405020304" pitchFamily="18" charset="0"/>
                <a:cs typeface="Times New Roman" panose="02020603050405020304" pitchFamily="18" charset="0"/>
              </a:rPr>
              <a:t>Session on Digital Twins and AI semantic, Geneva, November 7, 2024</a:t>
            </a:r>
            <a:endParaRPr lang="en-GB" sz="1000" dirty="0">
              <a:solidFill>
                <a:schemeClr val="accent1"/>
              </a:solidFill>
              <a:latin typeface="Barlow" panose="00000500000000000000"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2" grpId="0"/>
      <p:bldP spid="32" grpId="0"/>
      <p:bldP spid="33" grpId="0"/>
      <p:bldP spid="34" grpId="0"/>
      <p:bldP spid="39" grpId="0"/>
      <p:bldP spid="40" grpId="0"/>
      <p:bldP spid="7" grpId="0"/>
      <p:bldP spid="9"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6"/>
          <p:cNvSpPr txBox="1">
            <a:spLocks noGrp="1"/>
          </p:cNvSpPr>
          <p:nvPr>
            <p:ph type="title"/>
          </p:nvPr>
        </p:nvSpPr>
        <p:spPr>
          <a:xfrm>
            <a:off x="1104765" y="-52943"/>
            <a:ext cx="286203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Play"/>
              <a:buNone/>
            </a:pPr>
            <a:r>
              <a:rPr lang="en-GB" sz="2400" dirty="0">
                <a:latin typeface="Barlow SemiBold" panose="00000700000000000000" pitchFamily="2" charset="0"/>
              </a:rPr>
              <a:t>Setting the stage</a:t>
            </a:r>
          </a:p>
        </p:txBody>
      </p:sp>
      <p:sp>
        <p:nvSpPr>
          <p:cNvPr id="141" name="Google Shape;141;p26"/>
          <p:cNvSpPr txBox="1">
            <a:spLocks noGrp="1"/>
          </p:cNvSpPr>
          <p:nvPr>
            <p:ph type="body" idx="1"/>
          </p:nvPr>
        </p:nvSpPr>
        <p:spPr>
          <a:xfrm>
            <a:off x="574679" y="1070682"/>
            <a:ext cx="5427956" cy="505314"/>
          </a:xfrm>
          <a:prstGeom prst="rect">
            <a:avLst/>
          </a:prstGeom>
          <a:noFill/>
          <a:ln>
            <a:noFill/>
          </a:ln>
        </p:spPr>
        <p:txBody>
          <a:bodyPr spcFirstLastPara="1" wrap="square" lIns="68575" tIns="34275" rIns="68575" bIns="34275" anchor="t" anchorCtr="0">
            <a:normAutofit/>
          </a:bodyPr>
          <a:lstStyle/>
          <a:p>
            <a:pPr marL="6350" lvl="0" indent="0" algn="l" rtl="0">
              <a:lnSpc>
                <a:spcPct val="90000"/>
              </a:lnSpc>
              <a:spcBef>
                <a:spcPts val="0"/>
              </a:spcBef>
              <a:spcAft>
                <a:spcPts val="0"/>
              </a:spcAft>
              <a:buClr>
                <a:schemeClr val="dk1"/>
              </a:buClr>
              <a:buSzPts val="2100"/>
              <a:buNone/>
            </a:pPr>
            <a:r>
              <a:rPr lang="en-GB" sz="1300" dirty="0">
                <a:latin typeface="Barlow" panose="00000500000000000000" pitchFamily="2" charset="0"/>
              </a:rPr>
              <a:t>LASAGNE project (Switzerland/Sweden</a:t>
            </a:r>
            <a:r>
              <a:rPr lang="en-GB" sz="1600" dirty="0">
                <a:latin typeface="Barlow" panose="00000500000000000000" pitchFamily="2" charset="0"/>
              </a:rPr>
              <a:t>)</a:t>
            </a:r>
          </a:p>
          <a:p>
            <a:pPr marL="6350" lvl="0" indent="0" algn="l" rtl="0">
              <a:lnSpc>
                <a:spcPct val="90000"/>
              </a:lnSpc>
              <a:spcBef>
                <a:spcPts val="0"/>
              </a:spcBef>
              <a:spcAft>
                <a:spcPts val="0"/>
              </a:spcAft>
              <a:buClr>
                <a:schemeClr val="dk1"/>
              </a:buClr>
              <a:buSzPts val="2100"/>
              <a:buNone/>
            </a:pPr>
            <a:r>
              <a:rPr lang="en-GB" sz="1300" dirty="0">
                <a:latin typeface="Barlow" panose="00000500000000000000" pitchFamily="2" charset="0"/>
              </a:rPr>
              <a:t>To integrate “intelligence” and autonomy in smart-grid edge devices</a:t>
            </a:r>
            <a:endParaRPr lang="en-GB" dirty="0">
              <a:latin typeface="Barlow" panose="00000500000000000000" pitchFamily="2" charset="0"/>
            </a:endParaRPr>
          </a:p>
        </p:txBody>
      </p:sp>
      <p:pic>
        <p:nvPicPr>
          <p:cNvPr id="16" name="Picture 15">
            <a:extLst>
              <a:ext uri="{FF2B5EF4-FFF2-40B4-BE49-F238E27FC236}">
                <a16:creationId xmlns:a16="http://schemas.microsoft.com/office/drawing/2014/main" id="{8DFD256F-0913-6C85-76CA-B41524620BBD}"/>
              </a:ext>
            </a:extLst>
          </p:cNvPr>
          <p:cNvPicPr>
            <a:picLocks noChangeAspect="1"/>
          </p:cNvPicPr>
          <p:nvPr/>
        </p:nvPicPr>
        <p:blipFill>
          <a:blip r:embed="rId3"/>
          <a:stretch>
            <a:fillRect/>
          </a:stretch>
        </p:blipFill>
        <p:spPr>
          <a:xfrm>
            <a:off x="7288189" y="75320"/>
            <a:ext cx="1777290" cy="994172"/>
          </a:xfrm>
          <a:prstGeom prst="rect">
            <a:avLst/>
          </a:prstGeom>
        </p:spPr>
      </p:pic>
      <p:pic>
        <p:nvPicPr>
          <p:cNvPr id="17" name="Image 5">
            <a:extLst>
              <a:ext uri="{FF2B5EF4-FFF2-40B4-BE49-F238E27FC236}">
                <a16:creationId xmlns:a16="http://schemas.microsoft.com/office/drawing/2014/main" id="{A27B7F37-E36D-830F-DF44-BE286C2B68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9090" y="2895592"/>
            <a:ext cx="2019310" cy="2040019"/>
          </a:xfrm>
          <a:prstGeom prst="rect">
            <a:avLst/>
          </a:prstGeom>
        </p:spPr>
      </p:pic>
      <p:pic>
        <p:nvPicPr>
          <p:cNvPr id="4" name="Picture 3">
            <a:extLst>
              <a:ext uri="{FF2B5EF4-FFF2-40B4-BE49-F238E27FC236}">
                <a16:creationId xmlns:a16="http://schemas.microsoft.com/office/drawing/2014/main" id="{1B085AFC-BB75-5784-8C60-D7FA40559A58}"/>
              </a:ext>
            </a:extLst>
          </p:cNvPr>
          <p:cNvPicPr>
            <a:picLocks noChangeAspect="1"/>
          </p:cNvPicPr>
          <p:nvPr/>
        </p:nvPicPr>
        <p:blipFill>
          <a:blip r:embed="rId5"/>
          <a:stretch>
            <a:fillRect/>
          </a:stretch>
        </p:blipFill>
        <p:spPr>
          <a:xfrm>
            <a:off x="2032274" y="1709235"/>
            <a:ext cx="519049" cy="215265"/>
          </a:xfrm>
          <a:prstGeom prst="rect">
            <a:avLst/>
          </a:prstGeom>
        </p:spPr>
      </p:pic>
      <p:sp>
        <p:nvSpPr>
          <p:cNvPr id="5" name="TextBox 4">
            <a:extLst>
              <a:ext uri="{FF2B5EF4-FFF2-40B4-BE49-F238E27FC236}">
                <a16:creationId xmlns:a16="http://schemas.microsoft.com/office/drawing/2014/main" id="{225AF165-DB5B-49CC-4AB9-DE92E7FFDB7A}"/>
              </a:ext>
            </a:extLst>
          </p:cNvPr>
          <p:cNvSpPr txBox="1"/>
          <p:nvPr/>
        </p:nvSpPr>
        <p:spPr>
          <a:xfrm>
            <a:off x="694996" y="1938485"/>
            <a:ext cx="7992964" cy="276999"/>
          </a:xfrm>
          <a:prstGeom prst="rect">
            <a:avLst/>
          </a:prstGeom>
          <a:noFill/>
        </p:spPr>
        <p:txBody>
          <a:bodyPr wrap="square" rtlCol="0">
            <a:spAutoFit/>
          </a:bodyPr>
          <a:lstStyle/>
          <a:p>
            <a:pPr marL="171450" indent="-171450">
              <a:buFont typeface="Arial" panose="020B0604020202020204" pitchFamily="34" charset="0"/>
              <a:buChar char="•"/>
            </a:pPr>
            <a:r>
              <a:rPr lang="en-GB" sz="1200" dirty="0">
                <a:effectLst/>
                <a:latin typeface="Barlow" panose="00000500000000000000" pitchFamily="2" charset="0"/>
                <a:ea typeface="Times New Roman" panose="02020603050405020304" pitchFamily="18" charset="0"/>
              </a:rPr>
              <a:t>Microgrid node computing units are not able to exchange energy in an autonomous and decentralised way. </a:t>
            </a:r>
            <a:endParaRPr lang="en-CH" sz="1200" dirty="0">
              <a:latin typeface="Barlow" panose="00000500000000000000" pitchFamily="2" charset="0"/>
            </a:endParaRPr>
          </a:p>
        </p:txBody>
      </p:sp>
      <p:sp>
        <p:nvSpPr>
          <p:cNvPr id="12" name="TextBox 11">
            <a:extLst>
              <a:ext uri="{FF2B5EF4-FFF2-40B4-BE49-F238E27FC236}">
                <a16:creationId xmlns:a16="http://schemas.microsoft.com/office/drawing/2014/main" id="{00BA564F-ECAD-1194-E5F0-29E72DE7DD6E}"/>
              </a:ext>
            </a:extLst>
          </p:cNvPr>
          <p:cNvSpPr txBox="1"/>
          <p:nvPr/>
        </p:nvSpPr>
        <p:spPr>
          <a:xfrm>
            <a:off x="694996" y="2247913"/>
            <a:ext cx="7992964" cy="276999"/>
          </a:xfrm>
          <a:prstGeom prst="rect">
            <a:avLst/>
          </a:prstGeom>
          <a:noFill/>
        </p:spPr>
        <p:txBody>
          <a:bodyPr wrap="square" rtlCol="0">
            <a:spAutoFit/>
          </a:bodyPr>
          <a:lstStyle/>
          <a:p>
            <a:pPr marL="171450" indent="-171450">
              <a:buFont typeface="Arial" panose="020B0604020202020204" pitchFamily="34" charset="0"/>
              <a:buChar char="•"/>
            </a:pPr>
            <a:r>
              <a:rPr lang="en-GB" sz="1200" dirty="0">
                <a:effectLst/>
                <a:latin typeface="Barlow" panose="00000500000000000000" pitchFamily="2" charset="0"/>
                <a:ea typeface="Times New Roman" panose="02020603050405020304" pitchFamily="18" charset="0"/>
              </a:rPr>
              <a:t>Difficulty to manage renewable energies whose production is particularly fluctuating in time</a:t>
            </a:r>
            <a:endParaRPr lang="en-GB" sz="1200" b="0" i="0" u="none" strike="noStrike" baseline="0" dirty="0">
              <a:solidFill>
                <a:srgbClr val="000000"/>
              </a:solidFill>
              <a:latin typeface="Barlow" panose="00000500000000000000" pitchFamily="2" charset="0"/>
            </a:endParaRPr>
          </a:p>
        </p:txBody>
      </p:sp>
      <p:sp>
        <p:nvSpPr>
          <p:cNvPr id="13" name="TextBox 12">
            <a:extLst>
              <a:ext uri="{FF2B5EF4-FFF2-40B4-BE49-F238E27FC236}">
                <a16:creationId xmlns:a16="http://schemas.microsoft.com/office/drawing/2014/main" id="{C1F89AD5-5B2C-596F-0C47-5CA3E054FAC5}"/>
              </a:ext>
            </a:extLst>
          </p:cNvPr>
          <p:cNvSpPr txBox="1"/>
          <p:nvPr/>
        </p:nvSpPr>
        <p:spPr>
          <a:xfrm>
            <a:off x="694994" y="2565959"/>
            <a:ext cx="8586868" cy="276999"/>
          </a:xfrm>
          <a:prstGeom prst="rect">
            <a:avLst/>
          </a:prstGeom>
          <a:noFill/>
        </p:spPr>
        <p:txBody>
          <a:bodyPr wrap="square" rtlCol="0">
            <a:spAutoFit/>
          </a:bodyPr>
          <a:lstStyle/>
          <a:p>
            <a:pPr marL="171450" indent="-171450">
              <a:buFont typeface="Arial" panose="020B0604020202020204" pitchFamily="34" charset="0"/>
              <a:buChar char="•"/>
            </a:pPr>
            <a:r>
              <a:rPr lang="en-GB" sz="1200" dirty="0">
                <a:effectLst/>
                <a:latin typeface="Barlow" panose="00000500000000000000" pitchFamily="2" charset="0"/>
                <a:ea typeface="Times New Roman" panose="02020603050405020304" pitchFamily="18" charset="0"/>
              </a:rPr>
              <a:t>Social dimension not considered in smart-grids (equity, environmental protection, fairness, user's profiles and preferences)</a:t>
            </a:r>
            <a:endParaRPr lang="en-CH" dirty="0">
              <a:latin typeface="Barlow" panose="00000500000000000000" pitchFamily="2" charset="0"/>
            </a:endParaRPr>
          </a:p>
        </p:txBody>
      </p:sp>
      <p:sp>
        <p:nvSpPr>
          <p:cNvPr id="19" name="ZoneTexte 22">
            <a:extLst>
              <a:ext uri="{FF2B5EF4-FFF2-40B4-BE49-F238E27FC236}">
                <a16:creationId xmlns:a16="http://schemas.microsoft.com/office/drawing/2014/main" id="{7523BF85-E50E-1BA3-2584-52A15ABC5E28}"/>
              </a:ext>
            </a:extLst>
          </p:cNvPr>
          <p:cNvSpPr txBox="1"/>
          <p:nvPr/>
        </p:nvSpPr>
        <p:spPr>
          <a:xfrm>
            <a:off x="1377623" y="4317282"/>
            <a:ext cx="3155734" cy="646331"/>
          </a:xfrm>
          <a:prstGeom prst="rect">
            <a:avLst/>
          </a:prstGeom>
          <a:noFill/>
        </p:spPr>
        <p:txBody>
          <a:bodyPr wrap="square" rtlCol="0">
            <a:spAutoFit/>
          </a:bodyPr>
          <a:lstStyle/>
          <a:p>
            <a:pPr algn="ctr"/>
            <a:r>
              <a:rPr lang="en-US" sz="1200" u="sng" dirty="0">
                <a:solidFill>
                  <a:schemeClr val="tx1"/>
                </a:solidFill>
                <a:effectLst/>
                <a:latin typeface="Barlow" panose="00000500000000000000" pitchFamily="2" charset="0"/>
                <a:ea typeface="CMBX12"/>
                <a:cs typeface="Times New Roman" panose="02020603050405020304" pitchFamily="18" charset="0"/>
              </a:rPr>
              <a:t>Contribution</a:t>
            </a:r>
            <a:r>
              <a:rPr lang="en-US" sz="1200" dirty="0">
                <a:solidFill>
                  <a:schemeClr val="tx1"/>
                </a:solidFill>
                <a:effectLst/>
                <a:latin typeface="Barlow" panose="00000500000000000000" pitchFamily="2" charset="0"/>
                <a:ea typeface="CMBX12"/>
                <a:cs typeface="Times New Roman" panose="02020603050405020304" pitchFamily="18" charset="0"/>
              </a:rPr>
              <a:t>: Coordination model and DT for managing energy consumption and production in a smart grid.</a:t>
            </a:r>
            <a:endParaRPr lang="en-US" sz="1200" dirty="0">
              <a:solidFill>
                <a:schemeClr val="tx1"/>
              </a:solidFill>
              <a:latin typeface="Barlow" panose="00000500000000000000" pitchFamily="2" charset="0"/>
              <a:cs typeface="Arial" panose="020B0604020202020204" pitchFamily="34" charset="0"/>
            </a:endParaRPr>
          </a:p>
        </p:txBody>
      </p:sp>
      <p:sp>
        <p:nvSpPr>
          <p:cNvPr id="20" name="ZoneTexte 20">
            <a:extLst>
              <a:ext uri="{FF2B5EF4-FFF2-40B4-BE49-F238E27FC236}">
                <a16:creationId xmlns:a16="http://schemas.microsoft.com/office/drawing/2014/main" id="{1C660472-E544-F1ED-7F94-8FDE53A62806}"/>
              </a:ext>
            </a:extLst>
          </p:cNvPr>
          <p:cNvSpPr txBox="1"/>
          <p:nvPr/>
        </p:nvSpPr>
        <p:spPr>
          <a:xfrm>
            <a:off x="5151120" y="3172604"/>
            <a:ext cx="851515" cy="400110"/>
          </a:xfrm>
          <a:prstGeom prst="rect">
            <a:avLst/>
          </a:prstGeom>
          <a:noFill/>
        </p:spPr>
        <p:txBody>
          <a:bodyPr wrap="none" rtlCol="0">
            <a:spAutoFit/>
          </a:bodyPr>
          <a:lstStyle/>
          <a:p>
            <a:pPr algn="ctr"/>
            <a:r>
              <a:rPr lang="en-US" sz="1000" dirty="0">
                <a:latin typeface="Barlow" panose="00000500000000000000" pitchFamily="2" charset="0"/>
                <a:cs typeface="Arial" panose="020B0604020202020204" pitchFamily="34" charset="0"/>
              </a:rPr>
              <a:t>Multi-agent </a:t>
            </a:r>
          </a:p>
          <a:p>
            <a:pPr algn="ctr"/>
            <a:r>
              <a:rPr lang="en-US" sz="1000" dirty="0">
                <a:latin typeface="Barlow" panose="00000500000000000000" pitchFamily="2" charset="0"/>
                <a:cs typeface="Arial" panose="020B0604020202020204" pitchFamily="34" charset="0"/>
              </a:rPr>
              <a:t>systems </a:t>
            </a:r>
          </a:p>
        </p:txBody>
      </p:sp>
      <p:sp>
        <p:nvSpPr>
          <p:cNvPr id="21" name="ZoneTexte 20">
            <a:extLst>
              <a:ext uri="{FF2B5EF4-FFF2-40B4-BE49-F238E27FC236}">
                <a16:creationId xmlns:a16="http://schemas.microsoft.com/office/drawing/2014/main" id="{C44E236A-2A12-4625-ED24-42BAE5E80CD8}"/>
              </a:ext>
            </a:extLst>
          </p:cNvPr>
          <p:cNvSpPr txBox="1"/>
          <p:nvPr/>
        </p:nvSpPr>
        <p:spPr>
          <a:xfrm>
            <a:off x="4307099" y="3172604"/>
            <a:ext cx="950615" cy="400110"/>
          </a:xfrm>
          <a:prstGeom prst="rect">
            <a:avLst/>
          </a:prstGeom>
          <a:noFill/>
        </p:spPr>
        <p:txBody>
          <a:bodyPr wrap="square" rtlCol="0">
            <a:spAutoFit/>
          </a:bodyPr>
          <a:lstStyle/>
          <a:p>
            <a:pPr algn="ctr"/>
            <a:r>
              <a:rPr lang="en-US" sz="1000" dirty="0">
                <a:latin typeface="Barlow" panose="00000500000000000000" pitchFamily="2" charset="0"/>
                <a:cs typeface="Arial" panose="020B0604020202020204" pitchFamily="34" charset="0"/>
              </a:rPr>
              <a:t>Coordination models</a:t>
            </a:r>
          </a:p>
        </p:txBody>
      </p:sp>
      <p:cxnSp>
        <p:nvCxnSpPr>
          <p:cNvPr id="23" name="Straight Arrow Connector 22">
            <a:extLst>
              <a:ext uri="{FF2B5EF4-FFF2-40B4-BE49-F238E27FC236}">
                <a16:creationId xmlns:a16="http://schemas.microsoft.com/office/drawing/2014/main" id="{309A190E-BFDF-3B10-4C3A-381172453ED4}"/>
              </a:ext>
            </a:extLst>
          </p:cNvPr>
          <p:cNvCxnSpPr>
            <a:cxnSpLocks/>
          </p:cNvCxnSpPr>
          <p:nvPr/>
        </p:nvCxnSpPr>
        <p:spPr>
          <a:xfrm flipV="1">
            <a:off x="3717634" y="3870457"/>
            <a:ext cx="1348142" cy="45601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ZoneTexte 17">
            <a:extLst>
              <a:ext uri="{FF2B5EF4-FFF2-40B4-BE49-F238E27FC236}">
                <a16:creationId xmlns:a16="http://schemas.microsoft.com/office/drawing/2014/main" id="{4E86069F-0DD0-5B2A-6F24-8B0F965BA662}"/>
              </a:ext>
            </a:extLst>
          </p:cNvPr>
          <p:cNvSpPr txBox="1"/>
          <p:nvPr/>
        </p:nvSpPr>
        <p:spPr>
          <a:xfrm>
            <a:off x="4728192" y="3985167"/>
            <a:ext cx="848685" cy="400110"/>
          </a:xfrm>
          <a:prstGeom prst="rect">
            <a:avLst/>
          </a:prstGeom>
          <a:noFill/>
        </p:spPr>
        <p:txBody>
          <a:bodyPr wrap="square" rtlCol="0">
            <a:spAutoFit/>
          </a:bodyPr>
          <a:lstStyle/>
          <a:p>
            <a:pPr algn="ctr"/>
            <a:r>
              <a:rPr lang="en-US" sz="1000" dirty="0">
                <a:latin typeface="Barlow" panose="00000500000000000000" pitchFamily="2" charset="0"/>
                <a:cs typeface="Arial" panose="020B0604020202020204" pitchFamily="34" charset="0"/>
              </a:rPr>
              <a:t>Machine learning </a:t>
            </a:r>
          </a:p>
        </p:txBody>
      </p:sp>
      <p:sp>
        <p:nvSpPr>
          <p:cNvPr id="27" name="ZoneTexte 10">
            <a:extLst>
              <a:ext uri="{FF2B5EF4-FFF2-40B4-BE49-F238E27FC236}">
                <a16:creationId xmlns:a16="http://schemas.microsoft.com/office/drawing/2014/main" id="{0ABF7405-EB56-6C5E-20AD-FD00A1DE77CD}"/>
              </a:ext>
            </a:extLst>
          </p:cNvPr>
          <p:cNvSpPr txBox="1"/>
          <p:nvPr/>
        </p:nvSpPr>
        <p:spPr>
          <a:xfrm>
            <a:off x="6739333" y="3232159"/>
            <a:ext cx="1769541" cy="969496"/>
          </a:xfrm>
          <a:prstGeom prst="rect">
            <a:avLst/>
          </a:prstGeom>
          <a:noFill/>
        </p:spPr>
        <p:txBody>
          <a:bodyPr wrap="square" rtlCol="0">
            <a:spAutoFit/>
          </a:bodyPr>
          <a:lstStyle/>
          <a:p>
            <a:r>
              <a:rPr lang="en-US" sz="800" b="1" dirty="0">
                <a:solidFill>
                  <a:schemeClr val="accent3"/>
                </a:solidFill>
                <a:latin typeface="Barlow" panose="00000500000000000000" pitchFamily="2" charset="0"/>
                <a:cs typeface="Arial" panose="020B0604020202020204" pitchFamily="34" charset="0"/>
              </a:rPr>
              <a:t>Holonic architecture at different levels:</a:t>
            </a:r>
          </a:p>
          <a:p>
            <a:r>
              <a:rPr lang="en-US" sz="800" dirty="0">
                <a:solidFill>
                  <a:schemeClr val="accent3"/>
                </a:solidFill>
                <a:latin typeface="Barlow" panose="00000500000000000000" pitchFamily="2" charset="0"/>
                <a:cs typeface="Arial" panose="020B0604020202020204" pitchFamily="34" charset="0"/>
              </a:rPr>
              <a:t>[David Menga, ... “A Generic Holonic Control Architecture for Heterogeneous Multi-Scale Smart Micro-Grids..(2014) ]” </a:t>
            </a:r>
          </a:p>
          <a:p>
            <a:endParaRPr lang="en-US" sz="900" dirty="0">
              <a:solidFill>
                <a:schemeClr val="accent3"/>
              </a:solidFill>
              <a:latin typeface="Barlow" panose="00000500000000000000" pitchFamily="2" charset="0"/>
              <a:cs typeface="Arial" panose="020B0604020202020204" pitchFamily="34" charset="0"/>
            </a:endParaRPr>
          </a:p>
        </p:txBody>
      </p:sp>
      <p:cxnSp>
        <p:nvCxnSpPr>
          <p:cNvPr id="28" name="Connecteur droit avec flèche 16">
            <a:extLst>
              <a:ext uri="{FF2B5EF4-FFF2-40B4-BE49-F238E27FC236}">
                <a16:creationId xmlns:a16="http://schemas.microsoft.com/office/drawing/2014/main" id="{985C854A-74C5-A3CE-5326-76BA4996C25E}"/>
              </a:ext>
            </a:extLst>
          </p:cNvPr>
          <p:cNvCxnSpPr>
            <a:cxnSpLocks/>
          </p:cNvCxnSpPr>
          <p:nvPr/>
        </p:nvCxnSpPr>
        <p:spPr>
          <a:xfrm flipH="1">
            <a:off x="6065520" y="3539092"/>
            <a:ext cx="620686"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32" name="ZoneTexte 9">
            <a:extLst>
              <a:ext uri="{FF2B5EF4-FFF2-40B4-BE49-F238E27FC236}">
                <a16:creationId xmlns:a16="http://schemas.microsoft.com/office/drawing/2014/main" id="{65259BF0-157B-34D6-E03A-109C214CF5C9}"/>
              </a:ext>
            </a:extLst>
          </p:cNvPr>
          <p:cNvSpPr txBox="1"/>
          <p:nvPr/>
        </p:nvSpPr>
        <p:spPr>
          <a:xfrm>
            <a:off x="6110965" y="4542490"/>
            <a:ext cx="2705933" cy="584775"/>
          </a:xfrm>
          <a:prstGeom prst="rect">
            <a:avLst/>
          </a:prstGeom>
          <a:noFill/>
        </p:spPr>
        <p:txBody>
          <a:bodyPr wrap="square" rtlCol="0">
            <a:spAutoFit/>
          </a:bodyPr>
          <a:lstStyle/>
          <a:p>
            <a:r>
              <a:rPr lang="en-US" sz="800" b="1" dirty="0">
                <a:solidFill>
                  <a:schemeClr val="accent2"/>
                </a:solidFill>
                <a:latin typeface="Barlow" panose="00000500000000000000" pitchFamily="2" charset="0"/>
                <a:cs typeface="Arial" panose="020B0604020202020204" pitchFamily="34" charset="0"/>
              </a:rPr>
              <a:t>Distributed Federated Learning:</a:t>
            </a:r>
          </a:p>
          <a:p>
            <a:pPr lvl="0">
              <a:buClr>
                <a:srgbClr val="000000"/>
              </a:buClr>
              <a:buSzPts val="1200"/>
            </a:pPr>
            <a:r>
              <a:rPr lang="en-US" sz="800" dirty="0">
                <a:solidFill>
                  <a:schemeClr val="accent2"/>
                </a:solidFill>
                <a:latin typeface="Barlow" panose="00000500000000000000" pitchFamily="2" charset="0"/>
                <a:cs typeface="Arial" panose="020B0604020202020204" pitchFamily="34" charset="0"/>
              </a:rPr>
              <a:t>[</a:t>
            </a:r>
            <a:r>
              <a:rPr lang="en-US" sz="800" dirty="0">
                <a:solidFill>
                  <a:schemeClr val="accent2"/>
                </a:solidFill>
                <a:latin typeface="Barlow" panose="00000500000000000000" pitchFamily="2" charset="0"/>
                <a:sym typeface="Arial"/>
              </a:rPr>
              <a:t>Wei Liu, Li Chen, and </a:t>
            </a:r>
            <a:r>
              <a:rPr lang="en-US" sz="800" dirty="0" err="1">
                <a:solidFill>
                  <a:schemeClr val="accent2"/>
                </a:solidFill>
                <a:latin typeface="Barlow" panose="00000500000000000000" pitchFamily="2" charset="0"/>
                <a:sym typeface="Arial"/>
              </a:rPr>
              <a:t>Wenyi</a:t>
            </a:r>
            <a:r>
              <a:rPr lang="en-US" sz="800" dirty="0">
                <a:solidFill>
                  <a:schemeClr val="accent2"/>
                </a:solidFill>
                <a:latin typeface="Barlow" panose="00000500000000000000" pitchFamily="2" charset="0"/>
                <a:sym typeface="Arial"/>
              </a:rPr>
              <a:t> Zhang: “Decentralized Federated Learning: Balancing</a:t>
            </a:r>
          </a:p>
          <a:p>
            <a:pPr lvl="0">
              <a:buClr>
                <a:srgbClr val="000000"/>
              </a:buClr>
              <a:buSzPts val="1200"/>
            </a:pPr>
            <a:r>
              <a:rPr lang="en-US" sz="800" dirty="0">
                <a:solidFill>
                  <a:schemeClr val="accent2"/>
                </a:solidFill>
                <a:latin typeface="Barlow" panose="00000500000000000000" pitchFamily="2" charset="0"/>
                <a:sym typeface="Arial"/>
              </a:rPr>
              <a:t>Communication and Computing Costs”  2022</a:t>
            </a:r>
            <a:r>
              <a:rPr lang="en-US" sz="800" dirty="0">
                <a:solidFill>
                  <a:schemeClr val="accent2"/>
                </a:solidFill>
                <a:latin typeface="Barlow" panose="00000500000000000000" pitchFamily="2" charset="0"/>
                <a:cs typeface="Arial" panose="020B0604020202020204" pitchFamily="34" charset="0"/>
              </a:rPr>
              <a:t>]</a:t>
            </a:r>
          </a:p>
        </p:txBody>
      </p:sp>
      <p:sp>
        <p:nvSpPr>
          <p:cNvPr id="34" name="ZoneTexte 8">
            <a:extLst>
              <a:ext uri="{FF2B5EF4-FFF2-40B4-BE49-F238E27FC236}">
                <a16:creationId xmlns:a16="http://schemas.microsoft.com/office/drawing/2014/main" id="{BB095FAD-0E65-A74B-8C89-3B7239090EB5}"/>
              </a:ext>
            </a:extLst>
          </p:cNvPr>
          <p:cNvSpPr txBox="1"/>
          <p:nvPr/>
        </p:nvSpPr>
        <p:spPr>
          <a:xfrm>
            <a:off x="1572748" y="3392261"/>
            <a:ext cx="2538566" cy="584775"/>
          </a:xfrm>
          <a:prstGeom prst="rect">
            <a:avLst/>
          </a:prstGeom>
          <a:noFill/>
        </p:spPr>
        <p:txBody>
          <a:bodyPr wrap="square" rtlCol="0">
            <a:spAutoFit/>
          </a:bodyPr>
          <a:lstStyle/>
          <a:p>
            <a:r>
              <a:rPr lang="en-US" sz="800" b="1" dirty="0">
                <a:solidFill>
                  <a:srgbClr val="0070C0"/>
                </a:solidFill>
                <a:latin typeface="Barlow" panose="00000500000000000000" pitchFamily="2" charset="0"/>
                <a:cs typeface="Arial" panose="020B0604020202020204" pitchFamily="34" charset="0"/>
              </a:rPr>
              <a:t>Sapere model:</a:t>
            </a:r>
          </a:p>
          <a:p>
            <a:r>
              <a:rPr lang="en-US" sz="800" dirty="0">
                <a:solidFill>
                  <a:srgbClr val="0070C0"/>
                </a:solidFill>
                <a:latin typeface="Barlow" panose="00000500000000000000" pitchFamily="2" charset="0"/>
                <a:cs typeface="Arial" panose="020B0604020202020204" pitchFamily="34" charset="0"/>
              </a:rPr>
              <a:t>(inspired by biology &amp; chemistry)</a:t>
            </a:r>
          </a:p>
          <a:p>
            <a:r>
              <a:rPr lang="en-US" sz="800" dirty="0">
                <a:solidFill>
                  <a:srgbClr val="0070C0"/>
                </a:solidFill>
                <a:latin typeface="Barlow" panose="00000500000000000000" pitchFamily="2" charset="0"/>
                <a:cs typeface="Arial" panose="020B0604020202020204" pitchFamily="34" charset="0"/>
              </a:rPr>
              <a:t>[</a:t>
            </a:r>
            <a:r>
              <a:rPr lang="it-IT" sz="800" dirty="0">
                <a:solidFill>
                  <a:srgbClr val="0070C0"/>
                </a:solidFill>
                <a:latin typeface="Barlow" panose="00000500000000000000" pitchFamily="2" charset="0"/>
                <a:cs typeface="Arial" panose="020B0604020202020204" pitchFamily="34" charset="0"/>
              </a:rPr>
              <a:t>Castelli, Gabriella et al. </a:t>
            </a:r>
            <a:r>
              <a:rPr lang="en-US" sz="800" dirty="0">
                <a:solidFill>
                  <a:srgbClr val="0070C0"/>
                </a:solidFill>
                <a:latin typeface="Barlow" panose="00000500000000000000" pitchFamily="2" charset="0"/>
                <a:cs typeface="Arial" panose="020B0604020202020204" pitchFamily="34" charset="0"/>
              </a:rPr>
              <a:t>“Engineering pervasive service ecosystems: the Sapere approach” (2015)]</a:t>
            </a:r>
          </a:p>
        </p:txBody>
      </p:sp>
      <p:cxnSp>
        <p:nvCxnSpPr>
          <p:cNvPr id="36" name="Connecteur droit avec flèche 14">
            <a:extLst>
              <a:ext uri="{FF2B5EF4-FFF2-40B4-BE49-F238E27FC236}">
                <a16:creationId xmlns:a16="http://schemas.microsoft.com/office/drawing/2014/main" id="{AFFB98FC-8FD0-7519-5216-D96620787732}"/>
              </a:ext>
            </a:extLst>
          </p:cNvPr>
          <p:cNvCxnSpPr>
            <a:cxnSpLocks/>
          </p:cNvCxnSpPr>
          <p:nvPr/>
        </p:nvCxnSpPr>
        <p:spPr>
          <a:xfrm flipH="1" flipV="1">
            <a:off x="5644882" y="4526523"/>
            <a:ext cx="420638" cy="15014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0" name="Connecteur droit avec flèche 12">
            <a:extLst>
              <a:ext uri="{FF2B5EF4-FFF2-40B4-BE49-F238E27FC236}">
                <a16:creationId xmlns:a16="http://schemas.microsoft.com/office/drawing/2014/main" id="{C973AAAB-52A0-E067-AFB2-5FAF968BFE0D}"/>
              </a:ext>
            </a:extLst>
          </p:cNvPr>
          <p:cNvCxnSpPr>
            <a:cxnSpLocks/>
          </p:cNvCxnSpPr>
          <p:nvPr/>
        </p:nvCxnSpPr>
        <p:spPr>
          <a:xfrm flipV="1">
            <a:off x="3562178" y="3378243"/>
            <a:ext cx="766258" cy="206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E30E8F4-075A-8685-388C-C30B00ADD7A1}"/>
              </a:ext>
            </a:extLst>
          </p:cNvPr>
          <p:cNvSpPr txBox="1"/>
          <p:nvPr/>
        </p:nvSpPr>
        <p:spPr>
          <a:xfrm>
            <a:off x="21867" y="852994"/>
            <a:ext cx="1444539" cy="289310"/>
          </a:xfrm>
          <a:prstGeom prst="rect">
            <a:avLst/>
          </a:prstGeom>
          <a:noFill/>
        </p:spPr>
        <p:txBody>
          <a:bodyPr wrap="square">
            <a:spAutoFit/>
          </a:bodyPr>
          <a:lstStyle/>
          <a:p>
            <a:pPr marL="177800" lvl="0" indent="-139700" algn="l" rtl="0">
              <a:lnSpc>
                <a:spcPct val="80000"/>
              </a:lnSpc>
              <a:spcBef>
                <a:spcPts val="800"/>
              </a:spcBef>
              <a:spcAft>
                <a:spcPts val="0"/>
              </a:spcAft>
              <a:buClr>
                <a:schemeClr val="dk1"/>
              </a:buClr>
              <a:buSzPts val="1600"/>
              <a:buChar char="•"/>
            </a:pPr>
            <a:r>
              <a:rPr lang="en-US" sz="1600" dirty="0">
                <a:latin typeface="Barlow" panose="00000500000000000000" pitchFamily="2" charset="0"/>
              </a:rPr>
              <a:t>Context</a:t>
            </a:r>
            <a:endParaRPr lang="en-US" sz="1300" dirty="0">
              <a:solidFill>
                <a:schemeClr val="accent1"/>
              </a:solidFill>
              <a:latin typeface="Barlow" panose="00000500000000000000" pitchFamily="2" charset="0"/>
            </a:endParaRPr>
          </a:p>
        </p:txBody>
      </p:sp>
      <p:sp>
        <p:nvSpPr>
          <p:cNvPr id="10" name="TextBox 9">
            <a:extLst>
              <a:ext uri="{FF2B5EF4-FFF2-40B4-BE49-F238E27FC236}">
                <a16:creationId xmlns:a16="http://schemas.microsoft.com/office/drawing/2014/main" id="{B3EF8BC1-37D7-9E28-10AE-A84A71FCD29A}"/>
              </a:ext>
            </a:extLst>
          </p:cNvPr>
          <p:cNvSpPr txBox="1"/>
          <p:nvPr/>
        </p:nvSpPr>
        <p:spPr>
          <a:xfrm>
            <a:off x="1" y="1641094"/>
            <a:ext cx="1821366" cy="289310"/>
          </a:xfrm>
          <a:prstGeom prst="rect">
            <a:avLst/>
          </a:prstGeom>
          <a:noFill/>
        </p:spPr>
        <p:txBody>
          <a:bodyPr wrap="square">
            <a:spAutoFit/>
          </a:bodyPr>
          <a:lstStyle/>
          <a:p>
            <a:pPr marL="177800" indent="-139700">
              <a:lnSpc>
                <a:spcPct val="80000"/>
              </a:lnSpc>
              <a:spcBef>
                <a:spcPts val="800"/>
              </a:spcBef>
              <a:buClr>
                <a:schemeClr val="dk1"/>
              </a:buClr>
              <a:buSzPts val="1600"/>
              <a:buFont typeface="Arial"/>
              <a:buChar char="•"/>
            </a:pPr>
            <a:r>
              <a:rPr lang="en-GB" sz="1600" dirty="0">
                <a:latin typeface="Barlow" panose="00000500000000000000" pitchFamily="2" charset="0"/>
              </a:rPr>
              <a:t>Research Gaps</a:t>
            </a:r>
            <a:endParaRPr lang="en-US" sz="1300" dirty="0">
              <a:solidFill>
                <a:schemeClr val="accent1"/>
              </a:solidFill>
              <a:latin typeface="Barlow" panose="00000500000000000000" pitchFamily="2" charset="0"/>
            </a:endParaRPr>
          </a:p>
        </p:txBody>
      </p:sp>
      <p:sp>
        <p:nvSpPr>
          <p:cNvPr id="11" name="TextBox 10">
            <a:extLst>
              <a:ext uri="{FF2B5EF4-FFF2-40B4-BE49-F238E27FC236}">
                <a16:creationId xmlns:a16="http://schemas.microsoft.com/office/drawing/2014/main" id="{567BCD3C-91D8-A923-6A71-2EB03B561C8D}"/>
              </a:ext>
            </a:extLst>
          </p:cNvPr>
          <p:cNvSpPr txBox="1"/>
          <p:nvPr/>
        </p:nvSpPr>
        <p:spPr>
          <a:xfrm>
            <a:off x="0" y="2926151"/>
            <a:ext cx="2210690" cy="289310"/>
          </a:xfrm>
          <a:prstGeom prst="rect">
            <a:avLst/>
          </a:prstGeom>
          <a:noFill/>
        </p:spPr>
        <p:txBody>
          <a:bodyPr wrap="square">
            <a:spAutoFit/>
          </a:bodyPr>
          <a:lstStyle/>
          <a:p>
            <a:pPr marL="177800" indent="-139700">
              <a:lnSpc>
                <a:spcPct val="80000"/>
              </a:lnSpc>
              <a:spcBef>
                <a:spcPts val="800"/>
              </a:spcBef>
              <a:buClr>
                <a:schemeClr val="dk1"/>
              </a:buClr>
              <a:buSzPts val="1600"/>
              <a:buFont typeface="Arial"/>
              <a:buChar char="•"/>
            </a:pPr>
            <a:r>
              <a:rPr lang="en-GB" sz="1600" dirty="0">
                <a:latin typeface="Barlow" panose="00000500000000000000" pitchFamily="2" charset="0"/>
              </a:rPr>
              <a:t>State of the art</a:t>
            </a:r>
            <a:endParaRPr lang="en-US" sz="1300" dirty="0">
              <a:solidFill>
                <a:schemeClr val="accent1"/>
              </a:solidFill>
              <a:latin typeface="Barlow" panose="00000500000000000000" pitchFamily="2" charset="0"/>
            </a:endParaRPr>
          </a:p>
        </p:txBody>
      </p:sp>
      <p:sp>
        <p:nvSpPr>
          <p:cNvPr id="15" name="Google Shape;124;p3">
            <a:extLst>
              <a:ext uri="{FF2B5EF4-FFF2-40B4-BE49-F238E27FC236}">
                <a16:creationId xmlns:a16="http://schemas.microsoft.com/office/drawing/2014/main" id="{56050A2A-6DAF-8E3B-369E-BD2A02F3B8ED}"/>
              </a:ext>
            </a:extLst>
          </p:cNvPr>
          <p:cNvSpPr/>
          <p:nvPr/>
        </p:nvSpPr>
        <p:spPr>
          <a:xfrm>
            <a:off x="1079991" y="54686"/>
            <a:ext cx="2851889" cy="796733"/>
          </a:xfrm>
          <a:prstGeom prst="rect">
            <a:avLst/>
          </a:prstGeom>
          <a:noFill/>
          <a:ln w="254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dirty="0">
              <a:solidFill>
                <a:schemeClr val="lt2"/>
              </a:solidFill>
              <a:latin typeface="Barlow" panose="00000500000000000000" pitchFamily="2" charset="0"/>
              <a:ea typeface="Calibri"/>
              <a:cs typeface="Calibri"/>
              <a:sym typeface="Calibri"/>
            </a:endParaRPr>
          </a:p>
        </p:txBody>
      </p:sp>
      <p:sp>
        <p:nvSpPr>
          <p:cNvPr id="33" name="Espace réservé du numéro de diapositive 1">
            <a:extLst>
              <a:ext uri="{FF2B5EF4-FFF2-40B4-BE49-F238E27FC236}">
                <a16:creationId xmlns:a16="http://schemas.microsoft.com/office/drawing/2014/main" id="{FF65E5E5-5256-7C11-DBA2-013F7EE61262}"/>
              </a:ext>
            </a:extLst>
          </p:cNvPr>
          <p:cNvSpPr>
            <a:spLocks noGrp="1"/>
          </p:cNvSpPr>
          <p:nvPr>
            <p:ph type="sldNum" sz="quarter" idx="12"/>
          </p:nvPr>
        </p:nvSpPr>
        <p:spPr>
          <a:xfrm>
            <a:off x="8853403" y="4862051"/>
            <a:ext cx="278703" cy="281449"/>
          </a:xfrm>
        </p:spPr>
        <p:txBody>
          <a:bodyPr/>
          <a:lstStyle/>
          <a:p>
            <a:fld id="{211527CB-DA45-4494-8092-3F008ECA875E}" type="slidenum">
              <a:rPr lang="en-GB" sz="700" smtClean="0">
                <a:latin typeface="Barlow" panose="00000500000000000000" pitchFamily="2" charset="0"/>
              </a:rPr>
              <a:t>2</a:t>
            </a:fld>
            <a:endParaRPr lang="en-GB" sz="700" dirty="0">
              <a:latin typeface="Barlow" panose="00000500000000000000" pitchFamily="2" charset="0"/>
            </a:endParaRPr>
          </a:p>
        </p:txBody>
      </p:sp>
      <p:pic>
        <p:nvPicPr>
          <p:cNvPr id="35" name="Picture 34">
            <a:extLst>
              <a:ext uri="{FF2B5EF4-FFF2-40B4-BE49-F238E27FC236}">
                <a16:creationId xmlns:a16="http://schemas.microsoft.com/office/drawing/2014/main" id="{100B0820-4868-FC68-9DB1-2067A60180CA}"/>
              </a:ext>
            </a:extLst>
          </p:cNvPr>
          <p:cNvPicPr>
            <a:picLocks noChangeAspect="1"/>
          </p:cNvPicPr>
          <p:nvPr/>
        </p:nvPicPr>
        <p:blipFill>
          <a:blip r:embed="rId6"/>
          <a:stretch>
            <a:fillRect/>
          </a:stretch>
        </p:blipFill>
        <p:spPr>
          <a:xfrm>
            <a:off x="124867" y="50547"/>
            <a:ext cx="912453" cy="638717"/>
          </a:xfrm>
          <a:prstGeom prst="rect">
            <a:avLst/>
          </a:prstGeom>
        </p:spPr>
      </p:pic>
      <p:pic>
        <p:nvPicPr>
          <p:cNvPr id="37" name="Google Shape;99;g1b03090f050_0_6" descr="Diagram, timeline&#10;&#10;Description automatically generated">
            <a:extLst>
              <a:ext uri="{FF2B5EF4-FFF2-40B4-BE49-F238E27FC236}">
                <a16:creationId xmlns:a16="http://schemas.microsoft.com/office/drawing/2014/main" id="{AE941CC7-7286-1D1D-CFA5-FF594865C014}"/>
              </a:ext>
            </a:extLst>
          </p:cNvPr>
          <p:cNvPicPr/>
          <p:nvPr/>
        </p:nvPicPr>
        <p:blipFill rotWithShape="1">
          <a:blip r:embed="rId7">
            <a:alphaModFix/>
          </a:blip>
          <a:srcRect/>
          <a:stretch/>
        </p:blipFill>
        <p:spPr>
          <a:xfrm>
            <a:off x="5576877" y="75320"/>
            <a:ext cx="1593238" cy="984940"/>
          </a:xfrm>
          <a:prstGeom prst="rect">
            <a:avLst/>
          </a:prstGeom>
          <a:noFill/>
          <a:ln>
            <a:noFill/>
          </a:ln>
        </p:spPr>
      </p:pic>
      <p:pic>
        <p:nvPicPr>
          <p:cNvPr id="14" name="Picture 13">
            <a:extLst>
              <a:ext uri="{FF2B5EF4-FFF2-40B4-BE49-F238E27FC236}">
                <a16:creationId xmlns:a16="http://schemas.microsoft.com/office/drawing/2014/main" id="{7CEB7B79-089E-C4E4-1E32-98C71722501B}"/>
              </a:ext>
            </a:extLst>
          </p:cNvPr>
          <p:cNvPicPr>
            <a:picLocks noChangeAspect="1"/>
          </p:cNvPicPr>
          <p:nvPr/>
        </p:nvPicPr>
        <p:blipFill>
          <a:blip r:embed="rId8"/>
          <a:stretch>
            <a:fillRect/>
          </a:stretch>
        </p:blipFill>
        <p:spPr>
          <a:xfrm>
            <a:off x="7184451" y="1182790"/>
            <a:ext cx="1881028" cy="64563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1">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uiExpand="1" build="p"/>
      <p:bldP spid="5" grpId="0"/>
      <p:bldP spid="12" grpId="0"/>
      <p:bldP spid="13" grpId="0"/>
      <p:bldP spid="19" grpId="0"/>
      <p:bldP spid="20" grpId="0"/>
      <p:bldP spid="21" grpId="0"/>
      <p:bldP spid="25" grpId="0"/>
      <p:bldP spid="27" grpId="0"/>
      <p:bldP spid="32" grpId="0"/>
      <p:bldP spid="34" grpId="0"/>
      <p:bldP spid="9" grpId="0"/>
      <p:bldP spid="10"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7"/>
          <p:cNvSpPr txBox="1">
            <a:spLocks noGrp="1"/>
          </p:cNvSpPr>
          <p:nvPr>
            <p:ph type="title"/>
          </p:nvPr>
        </p:nvSpPr>
        <p:spPr>
          <a:xfrm>
            <a:off x="1189482" y="-32480"/>
            <a:ext cx="6070854"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Play"/>
              <a:buNone/>
            </a:pPr>
            <a:r>
              <a:rPr lang="en-GB" sz="2400" dirty="0"/>
              <a:t>Solutions / Scientific contributions</a:t>
            </a:r>
            <a:endParaRPr sz="2400" dirty="0"/>
          </a:p>
        </p:txBody>
      </p:sp>
      <p:sp>
        <p:nvSpPr>
          <p:cNvPr id="149" name="Google Shape;149;p27"/>
          <p:cNvSpPr txBox="1"/>
          <p:nvPr/>
        </p:nvSpPr>
        <p:spPr>
          <a:xfrm>
            <a:off x="2" y="4836100"/>
            <a:ext cx="8764856" cy="315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800" dirty="0">
                <a:solidFill>
                  <a:srgbClr val="999999"/>
                </a:solidFill>
                <a:latin typeface="Barlow"/>
                <a:ea typeface="Barlow"/>
                <a:cs typeface="Barlow"/>
                <a:sym typeface="Barlow"/>
              </a:rPr>
              <a:t>Based on </a:t>
            </a:r>
            <a:r>
              <a:rPr lang="en-GB" sz="800" u="sng" dirty="0">
                <a:solidFill>
                  <a:srgbClr val="999999"/>
                </a:solidFill>
                <a:latin typeface="Barlow"/>
                <a:ea typeface="Barlow"/>
                <a:cs typeface="Barlow"/>
                <a:sym typeface="Barlow"/>
                <a:hlinkClick r:id="rId3">
                  <a:extLst>
                    <a:ext uri="{A12FA001-AC4F-418D-AE19-62706E023703}">
                      <ahyp:hlinkClr xmlns:ahyp="http://schemas.microsoft.com/office/drawing/2018/hyperlinkcolor" val="tx"/>
                    </a:ext>
                  </a:extLst>
                </a:hlinkClick>
              </a:rPr>
              <a:t>https://www.eecs.harvard.edu/htk/phdadvice/</a:t>
            </a:r>
            <a:r>
              <a:rPr lang="en-GB" sz="800" dirty="0">
                <a:solidFill>
                  <a:srgbClr val="999999"/>
                </a:solidFill>
                <a:latin typeface="Barlow"/>
                <a:ea typeface="Barlow"/>
                <a:cs typeface="Barlow"/>
                <a:sym typeface="Barlow"/>
              </a:rPr>
              <a:t> </a:t>
            </a:r>
            <a:br>
              <a:rPr lang="en-GB" sz="800" dirty="0">
                <a:solidFill>
                  <a:srgbClr val="999999"/>
                </a:solidFill>
                <a:latin typeface="Barlow"/>
                <a:ea typeface="Barlow"/>
                <a:cs typeface="Barlow"/>
                <a:sym typeface="Barlow"/>
              </a:rPr>
            </a:br>
            <a:r>
              <a:rPr lang="en-GB" sz="800" dirty="0">
                <a:solidFill>
                  <a:srgbClr val="999999"/>
                </a:solidFill>
                <a:latin typeface="Barlow"/>
                <a:ea typeface="Barlow"/>
                <a:cs typeface="Barlow"/>
                <a:sym typeface="Barlow"/>
              </a:rPr>
              <a:t>Jacob O. </a:t>
            </a:r>
            <a:r>
              <a:rPr lang="en-GB" sz="800" dirty="0" err="1">
                <a:solidFill>
                  <a:srgbClr val="999999"/>
                </a:solidFill>
                <a:latin typeface="Barlow"/>
                <a:ea typeface="Barlow"/>
                <a:cs typeface="Barlow"/>
                <a:sym typeface="Barlow"/>
              </a:rPr>
              <a:t>Wobbrock</a:t>
            </a:r>
            <a:r>
              <a:rPr lang="en-GB" sz="800" dirty="0">
                <a:solidFill>
                  <a:srgbClr val="999999"/>
                </a:solidFill>
                <a:latin typeface="Barlow"/>
                <a:ea typeface="Barlow"/>
                <a:cs typeface="Barlow"/>
                <a:sym typeface="Barlow"/>
              </a:rPr>
              <a:t> and Julie A. Kientz. 2016. Research contributions in human-computer interaction. interactions 23, 3, 38–44. https://doi.org/10.1145/2907069 </a:t>
            </a:r>
            <a:endParaRPr sz="800" dirty="0">
              <a:solidFill>
                <a:srgbClr val="999999"/>
              </a:solidFill>
              <a:latin typeface="Barlow"/>
              <a:ea typeface="Barlow"/>
              <a:cs typeface="Barlow"/>
              <a:sym typeface="Barlow"/>
            </a:endParaRPr>
          </a:p>
        </p:txBody>
      </p:sp>
      <p:sp>
        <p:nvSpPr>
          <p:cNvPr id="151" name="Google Shape;151;p27"/>
          <p:cNvSpPr txBox="1"/>
          <p:nvPr/>
        </p:nvSpPr>
        <p:spPr>
          <a:xfrm>
            <a:off x="628650" y="1033906"/>
            <a:ext cx="7418700" cy="3648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2100"/>
              <a:buFont typeface="Arial"/>
              <a:buNone/>
            </a:pPr>
            <a:r>
              <a:rPr lang="en-GB" sz="1300" dirty="0">
                <a:solidFill>
                  <a:schemeClr val="dk1"/>
                </a:solidFill>
                <a:latin typeface="Barlow"/>
                <a:ea typeface="Barlow"/>
                <a:cs typeface="Barlow"/>
                <a:sym typeface="Barlow"/>
              </a:rPr>
              <a:t>A PhD thesis in Information Systems constitutes at least three different scientific contributions</a:t>
            </a:r>
            <a:endParaRPr sz="1300" dirty="0">
              <a:solidFill>
                <a:schemeClr val="dk1"/>
              </a:solidFill>
              <a:latin typeface="Barlow"/>
              <a:ea typeface="Barlow"/>
              <a:cs typeface="Barlow"/>
              <a:sym typeface="Barlow"/>
            </a:endParaRPr>
          </a:p>
        </p:txBody>
      </p:sp>
      <p:sp>
        <p:nvSpPr>
          <p:cNvPr id="152" name="Google Shape;152;p27"/>
          <p:cNvSpPr txBox="1">
            <a:spLocks noGrp="1"/>
          </p:cNvSpPr>
          <p:nvPr>
            <p:ph type="body" idx="1"/>
          </p:nvPr>
        </p:nvSpPr>
        <p:spPr>
          <a:xfrm>
            <a:off x="4514849" y="1529053"/>
            <a:ext cx="4250009" cy="2317922"/>
          </a:xfrm>
          <a:prstGeom prst="rect">
            <a:avLst/>
          </a:prstGeom>
          <a:noFill/>
          <a:ln>
            <a:noFill/>
          </a:ln>
        </p:spPr>
        <p:txBody>
          <a:bodyPr spcFirstLastPara="1" wrap="square" lIns="68575" tIns="34275" rIns="68575" bIns="34275" anchor="t" anchorCtr="0">
            <a:normAutofit/>
          </a:bodyPr>
          <a:lstStyle/>
          <a:p>
            <a:pPr marL="0" lvl="0" indent="0" algn="l" rtl="0">
              <a:lnSpc>
                <a:spcPct val="70000"/>
              </a:lnSpc>
              <a:spcBef>
                <a:spcPts val="800"/>
              </a:spcBef>
              <a:spcAft>
                <a:spcPts val="0"/>
              </a:spcAft>
              <a:buSzPts val="770"/>
              <a:buNone/>
            </a:pPr>
            <a:r>
              <a:rPr lang="en-GB" sz="1100" dirty="0"/>
              <a:t>More human-centric computing contributions</a:t>
            </a:r>
            <a:endParaRPr sz="1100" dirty="0"/>
          </a:p>
          <a:p>
            <a:pPr marL="177800" lvl="0" indent="-165100" algn="l" rtl="0">
              <a:lnSpc>
                <a:spcPct val="70000"/>
              </a:lnSpc>
              <a:spcBef>
                <a:spcPts val="800"/>
              </a:spcBef>
              <a:spcAft>
                <a:spcPts val="0"/>
              </a:spcAft>
              <a:buSzPts val="1200"/>
              <a:buChar char="•"/>
            </a:pPr>
            <a:r>
              <a:rPr lang="en-GB" sz="1100" dirty="0"/>
              <a:t>Ethnographic studies</a:t>
            </a:r>
            <a:endParaRPr sz="1100" dirty="0"/>
          </a:p>
          <a:p>
            <a:pPr marL="177800" lvl="0" indent="-165100" algn="l" rtl="0">
              <a:lnSpc>
                <a:spcPct val="70000"/>
              </a:lnSpc>
              <a:spcBef>
                <a:spcPts val="800"/>
              </a:spcBef>
              <a:spcAft>
                <a:spcPts val="0"/>
              </a:spcAft>
              <a:buSzPts val="1200"/>
              <a:buChar char="•"/>
            </a:pPr>
            <a:r>
              <a:rPr lang="en-GB" sz="1100" dirty="0"/>
              <a:t>Critical design</a:t>
            </a:r>
            <a:endParaRPr sz="1100" dirty="0"/>
          </a:p>
          <a:p>
            <a:pPr marL="177800" lvl="0" indent="-165100" algn="l" rtl="0">
              <a:lnSpc>
                <a:spcPct val="70000"/>
              </a:lnSpc>
              <a:spcBef>
                <a:spcPts val="800"/>
              </a:spcBef>
              <a:spcAft>
                <a:spcPts val="0"/>
              </a:spcAft>
              <a:buSzPts val="1200"/>
              <a:buChar char="•"/>
            </a:pPr>
            <a:r>
              <a:rPr lang="en-GB" sz="1100" dirty="0"/>
              <a:t>Design guidelines</a:t>
            </a:r>
            <a:endParaRPr sz="1100" dirty="0"/>
          </a:p>
          <a:p>
            <a:pPr marL="177800" lvl="0" indent="-165100" algn="l" rtl="0">
              <a:lnSpc>
                <a:spcPct val="70000"/>
              </a:lnSpc>
              <a:spcBef>
                <a:spcPts val="800"/>
              </a:spcBef>
              <a:spcAft>
                <a:spcPts val="0"/>
              </a:spcAft>
              <a:buSzPts val="1200"/>
              <a:buChar char="•"/>
            </a:pPr>
            <a:r>
              <a:rPr lang="en-GB" sz="1100" dirty="0"/>
              <a:t>Design artifacts</a:t>
            </a:r>
            <a:endParaRPr sz="1100" dirty="0"/>
          </a:p>
          <a:p>
            <a:pPr marL="177800" lvl="0" indent="-165100" algn="l" rtl="0">
              <a:lnSpc>
                <a:spcPct val="70000"/>
              </a:lnSpc>
              <a:spcBef>
                <a:spcPts val="800"/>
              </a:spcBef>
              <a:spcAft>
                <a:spcPts val="0"/>
              </a:spcAft>
              <a:buSzPts val="1200"/>
              <a:buChar char="•"/>
            </a:pPr>
            <a:r>
              <a:rPr lang="en-GB" sz="1100" dirty="0"/>
              <a:t>Methodological innovations</a:t>
            </a:r>
            <a:endParaRPr sz="1100" dirty="0"/>
          </a:p>
          <a:p>
            <a:pPr marL="177800" lvl="0" indent="-165100" algn="l" rtl="0">
              <a:lnSpc>
                <a:spcPct val="70000"/>
              </a:lnSpc>
              <a:spcBef>
                <a:spcPts val="800"/>
              </a:spcBef>
              <a:spcAft>
                <a:spcPts val="0"/>
              </a:spcAft>
              <a:buSzPts val="1200"/>
              <a:buChar char="•"/>
            </a:pPr>
            <a:r>
              <a:rPr lang="en-GB" sz="1100" dirty="0"/>
              <a:t>Toolkits and platforms</a:t>
            </a:r>
            <a:endParaRPr sz="1100" dirty="0"/>
          </a:p>
          <a:p>
            <a:pPr marL="177800" lvl="0" indent="-165100" algn="l" rtl="0">
              <a:lnSpc>
                <a:spcPct val="70000"/>
              </a:lnSpc>
              <a:spcBef>
                <a:spcPts val="800"/>
              </a:spcBef>
              <a:spcAft>
                <a:spcPts val="0"/>
              </a:spcAft>
              <a:buSzPts val="1200"/>
              <a:buChar char="•"/>
            </a:pPr>
            <a:r>
              <a:rPr lang="en-GB" sz="1100" dirty="0">
                <a:solidFill>
                  <a:schemeClr val="tx1"/>
                </a:solidFill>
              </a:rPr>
              <a:t>Human factors research</a:t>
            </a:r>
          </a:p>
          <a:p>
            <a:pPr marL="177800" lvl="0" indent="-165100" algn="l" rtl="0">
              <a:lnSpc>
                <a:spcPct val="70000"/>
              </a:lnSpc>
              <a:spcBef>
                <a:spcPts val="800"/>
              </a:spcBef>
              <a:spcAft>
                <a:spcPts val="0"/>
              </a:spcAft>
              <a:buSzPts val="1200"/>
              <a:buChar char="•"/>
            </a:pPr>
            <a:r>
              <a:rPr lang="en-GB" sz="1100" dirty="0"/>
              <a:t>…</a:t>
            </a:r>
            <a:endParaRPr sz="1100" dirty="0"/>
          </a:p>
        </p:txBody>
      </p:sp>
      <p:sp>
        <p:nvSpPr>
          <p:cNvPr id="5" name="Google Shape;124;p3">
            <a:extLst>
              <a:ext uri="{FF2B5EF4-FFF2-40B4-BE49-F238E27FC236}">
                <a16:creationId xmlns:a16="http://schemas.microsoft.com/office/drawing/2014/main" id="{27388DF2-4B36-48B2-4DD0-C845428D031F}"/>
              </a:ext>
            </a:extLst>
          </p:cNvPr>
          <p:cNvSpPr/>
          <p:nvPr/>
        </p:nvSpPr>
        <p:spPr>
          <a:xfrm>
            <a:off x="1079991" y="54686"/>
            <a:ext cx="5441311" cy="796733"/>
          </a:xfrm>
          <a:prstGeom prst="rect">
            <a:avLst/>
          </a:prstGeom>
          <a:noFill/>
          <a:ln w="254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dirty="0">
              <a:solidFill>
                <a:schemeClr val="lt2"/>
              </a:solidFill>
              <a:latin typeface="Barlow" panose="00000500000000000000" pitchFamily="2" charset="0"/>
              <a:ea typeface="Calibri"/>
              <a:cs typeface="Calibri"/>
              <a:sym typeface="Calibri"/>
            </a:endParaRPr>
          </a:p>
        </p:txBody>
      </p:sp>
      <p:sp>
        <p:nvSpPr>
          <p:cNvPr id="11" name="Espace réservé du numéro de diapositive 1">
            <a:extLst>
              <a:ext uri="{FF2B5EF4-FFF2-40B4-BE49-F238E27FC236}">
                <a16:creationId xmlns:a16="http://schemas.microsoft.com/office/drawing/2014/main" id="{CEF4FD0A-E63B-7320-1946-36B8EFEFE5B6}"/>
              </a:ext>
            </a:extLst>
          </p:cNvPr>
          <p:cNvSpPr>
            <a:spLocks noGrp="1"/>
          </p:cNvSpPr>
          <p:nvPr>
            <p:ph type="sldNum" sz="quarter" idx="12"/>
          </p:nvPr>
        </p:nvSpPr>
        <p:spPr>
          <a:xfrm>
            <a:off x="8853403" y="4862051"/>
            <a:ext cx="278703" cy="281449"/>
          </a:xfrm>
        </p:spPr>
        <p:txBody>
          <a:bodyPr/>
          <a:lstStyle/>
          <a:p>
            <a:fld id="{211527CB-DA45-4494-8092-3F008ECA875E}" type="slidenum">
              <a:rPr lang="en-GB" sz="700" smtClean="0">
                <a:latin typeface="Barlow" panose="00000500000000000000" pitchFamily="2" charset="0"/>
              </a:rPr>
              <a:t>3</a:t>
            </a:fld>
            <a:endParaRPr lang="en-GB" sz="700" dirty="0">
              <a:latin typeface="Barlow" panose="00000500000000000000" pitchFamily="2" charset="0"/>
            </a:endParaRPr>
          </a:p>
        </p:txBody>
      </p:sp>
      <p:pic>
        <p:nvPicPr>
          <p:cNvPr id="12" name="Picture 11">
            <a:extLst>
              <a:ext uri="{FF2B5EF4-FFF2-40B4-BE49-F238E27FC236}">
                <a16:creationId xmlns:a16="http://schemas.microsoft.com/office/drawing/2014/main" id="{6530E23A-2D1F-0CC3-57A6-2A8E4A317A3A}"/>
              </a:ext>
            </a:extLst>
          </p:cNvPr>
          <p:cNvPicPr>
            <a:picLocks noChangeAspect="1"/>
          </p:cNvPicPr>
          <p:nvPr/>
        </p:nvPicPr>
        <p:blipFill>
          <a:blip r:embed="rId4"/>
          <a:stretch>
            <a:fillRect/>
          </a:stretch>
        </p:blipFill>
        <p:spPr>
          <a:xfrm>
            <a:off x="124867" y="50547"/>
            <a:ext cx="912453" cy="638717"/>
          </a:xfrm>
          <a:prstGeom prst="rect">
            <a:avLst/>
          </a:prstGeom>
        </p:spPr>
      </p:pic>
      <p:sp>
        <p:nvSpPr>
          <p:cNvPr id="7" name="Google Shape;148;p27">
            <a:extLst>
              <a:ext uri="{FF2B5EF4-FFF2-40B4-BE49-F238E27FC236}">
                <a16:creationId xmlns:a16="http://schemas.microsoft.com/office/drawing/2014/main" id="{850635AF-2629-EFFE-0DFB-7A7EF8698323}"/>
              </a:ext>
            </a:extLst>
          </p:cNvPr>
          <p:cNvSpPr txBox="1">
            <a:spLocks/>
          </p:cNvSpPr>
          <p:nvPr/>
        </p:nvSpPr>
        <p:spPr>
          <a:xfrm>
            <a:off x="488471" y="1452764"/>
            <a:ext cx="3517246" cy="3263400"/>
          </a:xfrm>
          <a:prstGeom prst="rect">
            <a:avLst/>
          </a:prstGeom>
          <a:noFill/>
          <a:ln>
            <a:noFill/>
          </a:ln>
        </p:spPr>
        <p:txBody>
          <a:bodyPr spcFirstLastPara="1" wrap="square" lIns="68575" tIns="34275" rIns="68575" bIns="34275" anchor="t" anchorCtr="0">
            <a:normAutofit fontScale="55000" lnSpcReduction="20000"/>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Barlow"/>
              <a:buChar char="•"/>
              <a:defRPr sz="2100" b="0" i="0" u="none" strike="noStrike" cap="none">
                <a:solidFill>
                  <a:schemeClr val="dk1"/>
                </a:solidFill>
                <a:latin typeface="Barlow"/>
                <a:ea typeface="Barlow"/>
                <a:cs typeface="Barlow"/>
                <a:sym typeface="Barlow"/>
              </a:defRPr>
            </a:lvl1pPr>
            <a:lvl2pPr marL="914400" marR="0" lvl="1" indent="-317500" algn="l" rtl="0">
              <a:lnSpc>
                <a:spcPct val="90000"/>
              </a:lnSpc>
              <a:spcBef>
                <a:spcPts val="400"/>
              </a:spcBef>
              <a:spcAft>
                <a:spcPts val="0"/>
              </a:spcAft>
              <a:buClr>
                <a:schemeClr val="dk1"/>
              </a:buClr>
              <a:buSzPts val="1400"/>
              <a:buFont typeface="Barlow"/>
              <a:buChar char="•"/>
              <a:defRPr sz="1800" b="0" i="0" u="none" strike="noStrike" cap="none">
                <a:solidFill>
                  <a:schemeClr val="dk1"/>
                </a:solidFill>
                <a:latin typeface="Barlow"/>
                <a:ea typeface="Barlow"/>
                <a:cs typeface="Barlow"/>
                <a:sym typeface="Barlow"/>
              </a:defRPr>
            </a:lvl2pPr>
            <a:lvl3pPr marL="1371600" marR="0" lvl="2" indent="-317500" algn="l" rtl="0">
              <a:lnSpc>
                <a:spcPct val="90000"/>
              </a:lnSpc>
              <a:spcBef>
                <a:spcPts val="400"/>
              </a:spcBef>
              <a:spcAft>
                <a:spcPts val="0"/>
              </a:spcAft>
              <a:buClr>
                <a:schemeClr val="dk1"/>
              </a:buClr>
              <a:buSzPts val="1400"/>
              <a:buFont typeface="Barlow"/>
              <a:buChar char="•"/>
              <a:defRPr sz="1500" b="0" i="0" u="none" strike="noStrike" cap="none">
                <a:solidFill>
                  <a:schemeClr val="dk1"/>
                </a:solidFill>
                <a:latin typeface="Barlow"/>
                <a:ea typeface="Barlow"/>
                <a:cs typeface="Barlow"/>
                <a:sym typeface="Barlow"/>
              </a:defRPr>
            </a:lvl3pPr>
            <a:lvl4pPr marL="1828800" marR="0" lvl="3"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4pPr>
            <a:lvl5pPr marL="2286000" marR="0" lvl="4"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5pPr>
            <a:lvl6pPr marL="2743200" marR="0" lvl="5"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6pPr>
            <a:lvl7pPr marL="3200400" marR="0" lvl="6"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7pPr>
            <a:lvl8pPr marL="3657600" marR="0" lvl="7"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8pPr>
            <a:lvl9pPr marL="4114800" marR="0" lvl="8"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9pPr>
          </a:lstStyle>
          <a:p>
            <a:pPr marL="0" indent="0">
              <a:buFont typeface="Barlow"/>
              <a:buNone/>
            </a:pPr>
            <a:r>
              <a:rPr lang="en-US" sz="2260" dirty="0"/>
              <a:t>More computer science contributions</a:t>
            </a:r>
          </a:p>
          <a:p>
            <a:pPr marL="177800" indent="-165893">
              <a:buSzPct val="100000"/>
            </a:pPr>
            <a:r>
              <a:rPr lang="en-US" sz="1940" dirty="0"/>
              <a:t>A new area</a:t>
            </a:r>
          </a:p>
          <a:p>
            <a:pPr marL="177800" indent="-165893">
              <a:buSzPct val="100000"/>
            </a:pPr>
            <a:r>
              <a:rPr lang="en-US" sz="1940" dirty="0"/>
              <a:t>Unifying framework</a:t>
            </a:r>
          </a:p>
          <a:p>
            <a:pPr marL="177800" indent="-165893">
              <a:buSzPct val="100000"/>
            </a:pPr>
            <a:r>
              <a:rPr lang="en-US" sz="1940" dirty="0"/>
              <a:t>Resolving long-standing question</a:t>
            </a:r>
          </a:p>
          <a:p>
            <a:pPr marL="177800" indent="-165893">
              <a:buSzPct val="100000"/>
            </a:pPr>
            <a:r>
              <a:rPr lang="en-US" sz="1940" dirty="0"/>
              <a:t>Thoroughly exploring an area</a:t>
            </a:r>
          </a:p>
          <a:p>
            <a:pPr marL="177800" indent="-165893">
              <a:buSzPct val="100000"/>
            </a:pPr>
            <a:r>
              <a:rPr lang="en-US" sz="1940" dirty="0"/>
              <a:t>Contradicting existing knowledge</a:t>
            </a:r>
          </a:p>
          <a:p>
            <a:pPr marL="177800" indent="-165893">
              <a:buSzPct val="100000"/>
            </a:pPr>
            <a:r>
              <a:rPr lang="en-US" sz="1940" dirty="0"/>
              <a:t>Experimentally validating theory</a:t>
            </a:r>
          </a:p>
          <a:p>
            <a:pPr marL="177800" indent="-165893">
              <a:buSzPct val="100000"/>
            </a:pPr>
            <a:r>
              <a:rPr lang="en-US" sz="1940" dirty="0"/>
              <a:t>Producing an ambitious system</a:t>
            </a:r>
          </a:p>
          <a:p>
            <a:pPr marL="177800" indent="-165893">
              <a:buSzPct val="100000"/>
            </a:pPr>
            <a:r>
              <a:rPr lang="en-US" sz="1940" dirty="0"/>
              <a:t>Providing an empirical data</a:t>
            </a:r>
          </a:p>
          <a:p>
            <a:pPr marL="177800" indent="-165893">
              <a:buSzPct val="100000"/>
            </a:pPr>
            <a:r>
              <a:rPr lang="en-US" sz="1940" dirty="0"/>
              <a:t>Deriving superior algorithms</a:t>
            </a:r>
          </a:p>
          <a:p>
            <a:pPr marL="177800" indent="-165893">
              <a:buSzPct val="100000"/>
            </a:pPr>
            <a:r>
              <a:rPr lang="en-US" sz="1940" dirty="0"/>
              <a:t>Developing new methodology</a:t>
            </a:r>
          </a:p>
          <a:p>
            <a:pPr marL="177800" indent="-165893">
              <a:buSzPct val="100000"/>
            </a:pPr>
            <a:r>
              <a:rPr lang="en-US" sz="1940" dirty="0"/>
              <a:t>Developing a new tool</a:t>
            </a:r>
          </a:p>
          <a:p>
            <a:pPr marL="177800" indent="-165893">
              <a:buSzPct val="100000"/>
            </a:pPr>
            <a:r>
              <a:rPr lang="en-US" sz="1940" dirty="0"/>
              <a:t>Producing a negative result </a:t>
            </a:r>
          </a:p>
          <a:p>
            <a:pPr marL="177800" indent="-165893">
              <a:buSzPct val="100000"/>
            </a:pPr>
            <a:r>
              <a:rPr lang="en-US" sz="1940" dirty="0"/>
              <a:t>…</a:t>
            </a:r>
          </a:p>
        </p:txBody>
      </p:sp>
      <p:sp>
        <p:nvSpPr>
          <p:cNvPr id="10" name="Rectangle 9">
            <a:extLst>
              <a:ext uri="{FF2B5EF4-FFF2-40B4-BE49-F238E27FC236}">
                <a16:creationId xmlns:a16="http://schemas.microsoft.com/office/drawing/2014/main" id="{DE4B3593-13AB-7499-0171-57858F52123C}"/>
              </a:ext>
            </a:extLst>
          </p:cNvPr>
          <p:cNvSpPr/>
          <p:nvPr/>
        </p:nvSpPr>
        <p:spPr>
          <a:xfrm>
            <a:off x="635337" y="3521252"/>
            <a:ext cx="3370217" cy="196114"/>
          </a:xfrm>
          <a:prstGeom prst="rect">
            <a:avLst/>
          </a:prstGeom>
          <a:solidFill>
            <a:schemeClr val="bg1"/>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177800" indent="-165893">
              <a:buSzPct val="100000"/>
            </a:pPr>
            <a:r>
              <a:rPr lang="en-US" sz="1100" b="1" dirty="0">
                <a:solidFill>
                  <a:schemeClr val="bg1"/>
                </a:solidFill>
                <a:highlight>
                  <a:srgbClr val="000000"/>
                </a:highlight>
              </a:rPr>
              <a:t>Deriving superior algorithms </a:t>
            </a:r>
            <a:r>
              <a:rPr lang="en-US" sz="1100" dirty="0">
                <a:solidFill>
                  <a:schemeClr val="bg1"/>
                </a:solidFill>
                <a:highlight>
                  <a:srgbClr val="000000"/>
                </a:highlight>
              </a:rPr>
              <a:t>(DT + gossip FDL)</a:t>
            </a:r>
          </a:p>
        </p:txBody>
      </p:sp>
      <p:sp>
        <p:nvSpPr>
          <p:cNvPr id="14" name="Rectangle 13">
            <a:extLst>
              <a:ext uri="{FF2B5EF4-FFF2-40B4-BE49-F238E27FC236}">
                <a16:creationId xmlns:a16="http://schemas.microsoft.com/office/drawing/2014/main" id="{8A50B7CD-DB2A-F358-2042-1B574C6C7A98}"/>
              </a:ext>
            </a:extLst>
          </p:cNvPr>
          <p:cNvSpPr/>
          <p:nvPr/>
        </p:nvSpPr>
        <p:spPr>
          <a:xfrm>
            <a:off x="635069" y="4396243"/>
            <a:ext cx="3213031" cy="196114"/>
          </a:xfrm>
          <a:prstGeom prst="rect">
            <a:avLst/>
          </a:prstGeom>
          <a:solidFill>
            <a:schemeClr val="bg1"/>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177800" indent="-165893">
              <a:buSzPct val="100000"/>
            </a:pPr>
            <a:r>
              <a:rPr lang="en-US" sz="1100" b="1" dirty="0">
                <a:solidFill>
                  <a:schemeClr val="bg1"/>
                </a:solidFill>
                <a:highlight>
                  <a:srgbClr val="000000"/>
                </a:highlight>
              </a:rPr>
              <a:t>Developing a new model </a:t>
            </a:r>
            <a:r>
              <a:rPr lang="en-US" sz="1100" dirty="0">
                <a:solidFill>
                  <a:schemeClr val="bg1"/>
                </a:solidFill>
                <a:highlight>
                  <a:srgbClr val="000000"/>
                </a:highlight>
              </a:rPr>
              <a:t>(coordination model)</a:t>
            </a:r>
          </a:p>
        </p:txBody>
      </p:sp>
      <p:sp>
        <p:nvSpPr>
          <p:cNvPr id="15" name="Rectangle 14">
            <a:extLst>
              <a:ext uri="{FF2B5EF4-FFF2-40B4-BE49-F238E27FC236}">
                <a16:creationId xmlns:a16="http://schemas.microsoft.com/office/drawing/2014/main" id="{B0890762-136E-075E-A214-B9BC90AAAA67}"/>
              </a:ext>
            </a:extLst>
          </p:cNvPr>
          <p:cNvSpPr/>
          <p:nvPr/>
        </p:nvSpPr>
        <p:spPr>
          <a:xfrm>
            <a:off x="4669460" y="3149409"/>
            <a:ext cx="3878119" cy="196114"/>
          </a:xfrm>
          <a:prstGeom prst="rect">
            <a:avLst/>
          </a:prstGeom>
          <a:solidFill>
            <a:schemeClr val="bg1"/>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177800" indent="-165893">
              <a:buSzPct val="100000"/>
            </a:pPr>
            <a:r>
              <a:rPr lang="en-US" sz="1100" b="1" dirty="0">
                <a:solidFill>
                  <a:schemeClr val="bg1"/>
                </a:solidFill>
                <a:highlight>
                  <a:srgbClr val="000000"/>
                </a:highlight>
              </a:rPr>
              <a:t>Human factors research </a:t>
            </a:r>
            <a:r>
              <a:rPr lang="en-US" sz="1100" dirty="0">
                <a:solidFill>
                  <a:schemeClr val="bg1"/>
                </a:solidFill>
                <a:highlight>
                  <a:srgbClr val="000000"/>
                </a:highlight>
              </a:rPr>
              <a:t>(social acceptance algorithms)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7" name="Google Shape;153;p21">
            <a:extLst>
              <a:ext uri="{FF2B5EF4-FFF2-40B4-BE49-F238E27FC236}">
                <a16:creationId xmlns:a16="http://schemas.microsoft.com/office/drawing/2014/main" id="{D1095289-E77E-1C0B-F6A0-694EC9E26604}"/>
              </a:ext>
            </a:extLst>
          </p:cNvPr>
          <p:cNvSpPr txBox="1"/>
          <p:nvPr/>
        </p:nvSpPr>
        <p:spPr>
          <a:xfrm>
            <a:off x="1065672" y="1934796"/>
            <a:ext cx="3832921" cy="646290"/>
          </a:xfrm>
          <a:prstGeom prst="rect">
            <a:avLst/>
          </a:prstGeom>
          <a:noFill/>
          <a:ln>
            <a:noFill/>
          </a:ln>
        </p:spPr>
        <p:txBody>
          <a:bodyPr spcFirstLastPara="1" wrap="square" lIns="91425" tIns="45700" rIns="91425" bIns="45700" anchor="t" anchorCtr="0">
            <a:spAutoFit/>
          </a:bodyPr>
          <a:lstStyle/>
          <a:p>
            <a:pPr marR="0" lvl="0" algn="l" rtl="0">
              <a:lnSpc>
                <a:spcPct val="100000"/>
              </a:lnSpc>
              <a:spcBef>
                <a:spcPts val="0"/>
              </a:spcBef>
              <a:spcAft>
                <a:spcPts val="0"/>
              </a:spcAft>
              <a:buClr>
                <a:srgbClr val="000000"/>
              </a:buClr>
              <a:buSzPts val="1800"/>
            </a:pPr>
            <a:r>
              <a:rPr lang="en-US" sz="1200" b="0" i="0" u="none" strike="noStrike" cap="none" dirty="0">
                <a:solidFill>
                  <a:schemeClr val="dk1"/>
                </a:solidFill>
                <a:latin typeface="Barlow" panose="00000500000000000000" pitchFamily="2" charset="0"/>
                <a:sym typeface="Arial"/>
              </a:rPr>
              <a:t>Implementation of a </a:t>
            </a:r>
            <a:r>
              <a:rPr lang="en-US" sz="1200" b="1" i="0" u="none" strike="noStrike" cap="none" dirty="0">
                <a:solidFill>
                  <a:schemeClr val="dk1"/>
                </a:solidFill>
                <a:latin typeface="Barlow" panose="00000500000000000000" pitchFamily="2" charset="0"/>
              </a:rPr>
              <a:t>coordination </a:t>
            </a:r>
            <a:r>
              <a:rPr lang="en-US" sz="1200" b="1" dirty="0">
                <a:solidFill>
                  <a:schemeClr val="dk1"/>
                </a:solidFill>
                <a:latin typeface="Barlow" panose="00000500000000000000" pitchFamily="2" charset="0"/>
              </a:rPr>
              <a:t>model</a:t>
            </a:r>
            <a:r>
              <a:rPr lang="en-US" sz="1200" b="0" i="0" u="none" strike="noStrike" cap="none" dirty="0">
                <a:solidFill>
                  <a:schemeClr val="dk1"/>
                </a:solidFill>
                <a:latin typeface="Barlow" panose="00000500000000000000" pitchFamily="2" charset="0"/>
                <a:sym typeface="Arial"/>
              </a:rPr>
              <a:t> using</a:t>
            </a:r>
            <a:r>
              <a:rPr lang="en-US" sz="1200" dirty="0">
                <a:solidFill>
                  <a:schemeClr val="dk1"/>
                </a:solidFill>
                <a:latin typeface="Barlow" panose="00000500000000000000" pitchFamily="2" charset="0"/>
              </a:rPr>
              <a:t>:</a:t>
            </a:r>
            <a:endParaRPr sz="1200" dirty="0">
              <a:solidFill>
                <a:schemeClr val="dk1"/>
              </a:solidFill>
              <a:latin typeface="Barlow" panose="00000500000000000000" pitchFamily="2" charset="0"/>
            </a:endParaRPr>
          </a:p>
          <a:p>
            <a:pPr marL="742950" marR="0" lvl="1" indent="-171450" algn="l" rtl="0">
              <a:lnSpc>
                <a:spcPct val="100000"/>
              </a:lnSpc>
              <a:spcBef>
                <a:spcPts val="0"/>
              </a:spcBef>
              <a:spcAft>
                <a:spcPts val="0"/>
              </a:spcAft>
              <a:buClr>
                <a:srgbClr val="000000"/>
              </a:buClr>
              <a:buSzPts val="1800"/>
              <a:buFont typeface="Arial" panose="020B0604020202020204" pitchFamily="34" charset="0"/>
              <a:buChar char="•"/>
            </a:pPr>
            <a:r>
              <a:rPr lang="en-US" sz="1200" b="0" i="0" u="none" strike="noStrike" cap="none" dirty="0">
                <a:solidFill>
                  <a:schemeClr val="dk1"/>
                </a:solidFill>
                <a:latin typeface="Barlow" panose="00000500000000000000" pitchFamily="2" charset="0"/>
                <a:sym typeface="Arial"/>
              </a:rPr>
              <a:t>shared virtual environment (tuple space) </a:t>
            </a:r>
            <a:endParaRPr sz="1200" dirty="0">
              <a:solidFill>
                <a:schemeClr val="dk1"/>
              </a:solidFill>
              <a:latin typeface="Barlow" panose="00000500000000000000" pitchFamily="2" charset="0"/>
            </a:endParaRPr>
          </a:p>
          <a:p>
            <a:pPr marL="742950" marR="0" lvl="1" indent="-171450" algn="l" rtl="0">
              <a:lnSpc>
                <a:spcPct val="100000"/>
              </a:lnSpc>
              <a:spcBef>
                <a:spcPts val="0"/>
              </a:spcBef>
              <a:spcAft>
                <a:spcPts val="0"/>
              </a:spcAft>
              <a:buClr>
                <a:srgbClr val="000000"/>
              </a:buClr>
              <a:buSzPts val="1800"/>
              <a:buFont typeface="Arial" panose="020B0604020202020204" pitchFamily="34" charset="0"/>
              <a:buChar char="•"/>
            </a:pPr>
            <a:r>
              <a:rPr lang="en-US" sz="1200" b="0" i="0" u="none" strike="noStrike" cap="none" dirty="0">
                <a:solidFill>
                  <a:schemeClr val="dk1"/>
                </a:solidFill>
                <a:latin typeface="Barlow" panose="00000500000000000000" pitchFamily="2" charset="0"/>
                <a:sym typeface="Arial"/>
              </a:rPr>
              <a:t>coordination laws.</a:t>
            </a:r>
            <a:endParaRPr sz="1200" b="0" i="0" u="none" strike="noStrike" cap="none" dirty="0">
              <a:solidFill>
                <a:srgbClr val="000000"/>
              </a:solidFill>
              <a:latin typeface="Barlow" panose="00000500000000000000" pitchFamily="2" charset="0"/>
              <a:sym typeface="Arial"/>
            </a:endParaRPr>
          </a:p>
        </p:txBody>
      </p:sp>
      <p:pic>
        <p:nvPicPr>
          <p:cNvPr id="10" name="Picture 9">
            <a:extLst>
              <a:ext uri="{FF2B5EF4-FFF2-40B4-BE49-F238E27FC236}">
                <a16:creationId xmlns:a16="http://schemas.microsoft.com/office/drawing/2014/main" id="{7ECDABD2-693B-FE26-4564-9D584A4CFADC}"/>
              </a:ext>
            </a:extLst>
          </p:cNvPr>
          <p:cNvPicPr>
            <a:picLocks noChangeAspect="1"/>
          </p:cNvPicPr>
          <p:nvPr/>
        </p:nvPicPr>
        <p:blipFill>
          <a:blip r:embed="rId3"/>
          <a:stretch>
            <a:fillRect/>
          </a:stretch>
        </p:blipFill>
        <p:spPr>
          <a:xfrm>
            <a:off x="5048234" y="2565007"/>
            <a:ext cx="3391516" cy="2485708"/>
          </a:xfrm>
          <a:prstGeom prst="rect">
            <a:avLst/>
          </a:prstGeom>
        </p:spPr>
      </p:pic>
      <p:sp>
        <p:nvSpPr>
          <p:cNvPr id="8" name="Google Shape;157;p28">
            <a:extLst>
              <a:ext uri="{FF2B5EF4-FFF2-40B4-BE49-F238E27FC236}">
                <a16:creationId xmlns:a16="http://schemas.microsoft.com/office/drawing/2014/main" id="{C1C6242D-3B4C-440E-ECF0-A58CAD6BD119}"/>
              </a:ext>
            </a:extLst>
          </p:cNvPr>
          <p:cNvSpPr txBox="1">
            <a:spLocks/>
          </p:cNvSpPr>
          <p:nvPr/>
        </p:nvSpPr>
        <p:spPr>
          <a:xfrm>
            <a:off x="1104885" y="-33613"/>
            <a:ext cx="7886700" cy="994172"/>
          </a:xfrm>
          <a:prstGeom prst="rect">
            <a:avLst/>
          </a:prstGeom>
          <a:noFill/>
          <a:ln>
            <a:noFill/>
          </a:ln>
        </p:spPr>
        <p:txBody>
          <a:bodyPr spcFirstLastPara="1" wrap="square" lIns="68575" tIns="34275" rIns="685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400"/>
              <a:buFont typeface="Barlow SemiBold"/>
              <a:buNone/>
              <a:defRPr sz="3300" b="0" i="0" u="none" strike="noStrike" cap="none">
                <a:solidFill>
                  <a:schemeClr val="dk1"/>
                </a:solidFill>
                <a:latin typeface="Barlow SemiBold"/>
                <a:ea typeface="Barlow SemiBold"/>
                <a:cs typeface="Barlow SemiBold"/>
                <a:sym typeface="Barlow SemiBold"/>
              </a:defRPr>
            </a:lvl1pPr>
            <a:lvl2pPr marR="0" lvl="1" algn="l" rtl="0">
              <a:lnSpc>
                <a:spcPct val="100000"/>
              </a:lnSpc>
              <a:spcBef>
                <a:spcPts val="0"/>
              </a:spcBef>
              <a:spcAft>
                <a:spcPts val="0"/>
              </a:spcAft>
              <a:buClr>
                <a:srgbClr val="000000"/>
              </a:buClr>
              <a:buSzPts val="1100"/>
              <a:buFont typeface="Barlow SemiBold"/>
              <a:buNone/>
              <a:defRPr sz="1400" b="0" i="0" u="none" strike="noStrike" cap="none">
                <a:solidFill>
                  <a:srgbClr val="000000"/>
                </a:solidFill>
                <a:latin typeface="Barlow SemiBold"/>
                <a:ea typeface="Barlow SemiBold"/>
                <a:cs typeface="Barlow SemiBold"/>
                <a:sym typeface="Barlow SemiBold"/>
              </a:defRPr>
            </a:lvl2pPr>
            <a:lvl3pPr marR="0" lvl="2" algn="l" rtl="0">
              <a:lnSpc>
                <a:spcPct val="100000"/>
              </a:lnSpc>
              <a:spcBef>
                <a:spcPts val="0"/>
              </a:spcBef>
              <a:spcAft>
                <a:spcPts val="0"/>
              </a:spcAft>
              <a:buClr>
                <a:srgbClr val="000000"/>
              </a:buClr>
              <a:buSzPts val="1100"/>
              <a:buFont typeface="Barlow SemiBold"/>
              <a:buNone/>
              <a:defRPr sz="1400" b="0" i="0" u="none" strike="noStrike" cap="none">
                <a:solidFill>
                  <a:srgbClr val="000000"/>
                </a:solidFill>
                <a:latin typeface="Barlow SemiBold"/>
                <a:ea typeface="Barlow SemiBold"/>
                <a:cs typeface="Barlow SemiBold"/>
                <a:sym typeface="Barlow SemiBold"/>
              </a:defRPr>
            </a:lvl3pPr>
            <a:lvl4pPr marR="0" lvl="3" algn="l" rtl="0">
              <a:lnSpc>
                <a:spcPct val="100000"/>
              </a:lnSpc>
              <a:spcBef>
                <a:spcPts val="0"/>
              </a:spcBef>
              <a:spcAft>
                <a:spcPts val="0"/>
              </a:spcAft>
              <a:buClr>
                <a:srgbClr val="000000"/>
              </a:buClr>
              <a:buSzPts val="1100"/>
              <a:buFont typeface="Barlow SemiBold"/>
              <a:buNone/>
              <a:defRPr sz="1400" b="0" i="0" u="none" strike="noStrike" cap="none">
                <a:solidFill>
                  <a:srgbClr val="000000"/>
                </a:solidFill>
                <a:latin typeface="Barlow SemiBold"/>
                <a:ea typeface="Barlow SemiBold"/>
                <a:cs typeface="Barlow SemiBold"/>
                <a:sym typeface="Barlow SemiBold"/>
              </a:defRPr>
            </a:lvl4pPr>
            <a:lvl5pPr marR="0" lvl="4" algn="l" rtl="0">
              <a:lnSpc>
                <a:spcPct val="100000"/>
              </a:lnSpc>
              <a:spcBef>
                <a:spcPts val="0"/>
              </a:spcBef>
              <a:spcAft>
                <a:spcPts val="0"/>
              </a:spcAft>
              <a:buClr>
                <a:srgbClr val="000000"/>
              </a:buClr>
              <a:buSzPts val="1100"/>
              <a:buFont typeface="Barlow SemiBold"/>
              <a:buNone/>
              <a:defRPr sz="1400" b="0" i="0" u="none" strike="noStrike" cap="none">
                <a:solidFill>
                  <a:srgbClr val="000000"/>
                </a:solidFill>
                <a:latin typeface="Barlow SemiBold"/>
                <a:ea typeface="Barlow SemiBold"/>
                <a:cs typeface="Barlow SemiBold"/>
                <a:sym typeface="Barlow SemiBold"/>
              </a:defRPr>
            </a:lvl5pPr>
            <a:lvl6pPr marR="0" lvl="5" algn="l" rtl="0">
              <a:lnSpc>
                <a:spcPct val="100000"/>
              </a:lnSpc>
              <a:spcBef>
                <a:spcPts val="0"/>
              </a:spcBef>
              <a:spcAft>
                <a:spcPts val="0"/>
              </a:spcAft>
              <a:buClr>
                <a:srgbClr val="000000"/>
              </a:buClr>
              <a:buSzPts val="1100"/>
              <a:buFont typeface="Barlow SemiBold"/>
              <a:buNone/>
              <a:defRPr sz="1400" b="0" i="0" u="none" strike="noStrike" cap="none">
                <a:solidFill>
                  <a:srgbClr val="000000"/>
                </a:solidFill>
                <a:latin typeface="Barlow SemiBold"/>
                <a:ea typeface="Barlow SemiBold"/>
                <a:cs typeface="Barlow SemiBold"/>
                <a:sym typeface="Barlow SemiBold"/>
              </a:defRPr>
            </a:lvl6pPr>
            <a:lvl7pPr marR="0" lvl="6" algn="l" rtl="0">
              <a:lnSpc>
                <a:spcPct val="100000"/>
              </a:lnSpc>
              <a:spcBef>
                <a:spcPts val="0"/>
              </a:spcBef>
              <a:spcAft>
                <a:spcPts val="0"/>
              </a:spcAft>
              <a:buClr>
                <a:srgbClr val="000000"/>
              </a:buClr>
              <a:buSzPts val="1100"/>
              <a:buFont typeface="Barlow SemiBold"/>
              <a:buNone/>
              <a:defRPr sz="1400" b="0" i="0" u="none" strike="noStrike" cap="none">
                <a:solidFill>
                  <a:srgbClr val="000000"/>
                </a:solidFill>
                <a:latin typeface="Barlow SemiBold"/>
                <a:ea typeface="Barlow SemiBold"/>
                <a:cs typeface="Barlow SemiBold"/>
                <a:sym typeface="Barlow SemiBold"/>
              </a:defRPr>
            </a:lvl7pPr>
            <a:lvl8pPr marR="0" lvl="7" algn="l" rtl="0">
              <a:lnSpc>
                <a:spcPct val="100000"/>
              </a:lnSpc>
              <a:spcBef>
                <a:spcPts val="0"/>
              </a:spcBef>
              <a:spcAft>
                <a:spcPts val="0"/>
              </a:spcAft>
              <a:buClr>
                <a:srgbClr val="000000"/>
              </a:buClr>
              <a:buSzPts val="1100"/>
              <a:buFont typeface="Barlow SemiBold"/>
              <a:buNone/>
              <a:defRPr sz="1400" b="0" i="0" u="none" strike="noStrike" cap="none">
                <a:solidFill>
                  <a:srgbClr val="000000"/>
                </a:solidFill>
                <a:latin typeface="Barlow SemiBold"/>
                <a:ea typeface="Barlow SemiBold"/>
                <a:cs typeface="Barlow SemiBold"/>
                <a:sym typeface="Barlow SemiBold"/>
              </a:defRPr>
            </a:lvl8pPr>
            <a:lvl9pPr marR="0" lvl="8" algn="l" rtl="0">
              <a:lnSpc>
                <a:spcPct val="100000"/>
              </a:lnSpc>
              <a:spcBef>
                <a:spcPts val="0"/>
              </a:spcBef>
              <a:spcAft>
                <a:spcPts val="0"/>
              </a:spcAft>
              <a:buClr>
                <a:srgbClr val="000000"/>
              </a:buClr>
              <a:buSzPts val="1100"/>
              <a:buFont typeface="Barlow SemiBold"/>
              <a:buNone/>
              <a:defRPr sz="1400" b="0" i="0" u="none" strike="noStrike" cap="none">
                <a:solidFill>
                  <a:srgbClr val="000000"/>
                </a:solidFill>
                <a:latin typeface="Barlow SemiBold"/>
                <a:ea typeface="Barlow SemiBold"/>
                <a:cs typeface="Barlow SemiBold"/>
                <a:sym typeface="Barlow SemiBold"/>
              </a:defRPr>
            </a:lvl9pPr>
          </a:lstStyle>
          <a:p>
            <a:pPr>
              <a:buSzPts val="3300"/>
              <a:buFont typeface="Play"/>
              <a:buNone/>
            </a:pPr>
            <a:r>
              <a:rPr lang="en-US" sz="2400" dirty="0">
                <a:latin typeface="Barlow SemiBold" panose="00000700000000000000" pitchFamily="2" charset="0"/>
              </a:rPr>
              <a:t>1: Design of a Coordination Model and Digital Twins</a:t>
            </a:r>
            <a:br>
              <a:rPr lang="en-US" sz="2400" dirty="0">
                <a:latin typeface="Barlow SemiBold" panose="00000700000000000000" pitchFamily="2" charset="0"/>
              </a:rPr>
            </a:br>
            <a:r>
              <a:rPr lang="en-US" sz="2400" dirty="0">
                <a:latin typeface="Barlow SemiBold" panose="00000700000000000000" pitchFamily="2" charset="0"/>
              </a:rPr>
              <a:t>for exchanging energy in smart grids</a:t>
            </a:r>
          </a:p>
        </p:txBody>
      </p:sp>
      <p:sp>
        <p:nvSpPr>
          <p:cNvPr id="11" name="TextBox 10">
            <a:extLst>
              <a:ext uri="{FF2B5EF4-FFF2-40B4-BE49-F238E27FC236}">
                <a16:creationId xmlns:a16="http://schemas.microsoft.com/office/drawing/2014/main" id="{0CB22616-BD67-AB56-1659-0D2C9012707C}"/>
              </a:ext>
            </a:extLst>
          </p:cNvPr>
          <p:cNvSpPr txBox="1"/>
          <p:nvPr/>
        </p:nvSpPr>
        <p:spPr>
          <a:xfrm>
            <a:off x="300084" y="1477232"/>
            <a:ext cx="8139666" cy="461665"/>
          </a:xfrm>
          <a:prstGeom prst="rect">
            <a:avLst/>
          </a:prstGeom>
          <a:noFill/>
        </p:spPr>
        <p:txBody>
          <a:bodyPr wrap="square" rtlCol="0">
            <a:spAutoFit/>
          </a:bodyPr>
          <a:lstStyle/>
          <a:p>
            <a:pPr marL="285750" indent="-285750">
              <a:buFont typeface="Arial" panose="020B0604020202020204" pitchFamily="34" charset="0"/>
              <a:buChar char="•"/>
            </a:pPr>
            <a:r>
              <a:rPr lang="en-GB" sz="1200" b="0" i="0" u="none" strike="noStrike" baseline="0" dirty="0">
                <a:solidFill>
                  <a:srgbClr val="000000"/>
                </a:solidFill>
                <a:latin typeface="Barlow" panose="00000500000000000000" pitchFamily="2" charset="0"/>
              </a:rPr>
              <a:t>How can we model the notion of </a:t>
            </a:r>
            <a:r>
              <a:rPr lang="en-GB" sz="1200" b="1" i="0" u="none" strike="noStrike" baseline="0" dirty="0">
                <a:solidFill>
                  <a:srgbClr val="000000"/>
                </a:solidFill>
                <a:latin typeface="Barlow" panose="00000500000000000000" pitchFamily="2" charset="0"/>
              </a:rPr>
              <a:t>digital twins </a:t>
            </a:r>
            <a:r>
              <a:rPr lang="en-GB" sz="1200" b="0" i="0" u="none" strike="noStrike" baseline="0" dirty="0">
                <a:solidFill>
                  <a:srgbClr val="000000"/>
                </a:solidFill>
                <a:latin typeface="Barlow" panose="00000500000000000000" pitchFamily="2" charset="0"/>
              </a:rPr>
              <a:t>to represent micro-grid entities which exchange and regulate energy at a local level? </a:t>
            </a:r>
          </a:p>
        </p:txBody>
      </p:sp>
      <p:sp>
        <p:nvSpPr>
          <p:cNvPr id="12" name="TextBox 11">
            <a:extLst>
              <a:ext uri="{FF2B5EF4-FFF2-40B4-BE49-F238E27FC236}">
                <a16:creationId xmlns:a16="http://schemas.microsoft.com/office/drawing/2014/main" id="{D39C8B92-BBB6-4309-4841-EC1D0DB56E39}"/>
              </a:ext>
            </a:extLst>
          </p:cNvPr>
          <p:cNvSpPr txBox="1"/>
          <p:nvPr/>
        </p:nvSpPr>
        <p:spPr>
          <a:xfrm>
            <a:off x="293988" y="1209958"/>
            <a:ext cx="8586504" cy="276999"/>
          </a:xfrm>
          <a:prstGeom prst="rect">
            <a:avLst/>
          </a:prstGeom>
          <a:noFill/>
        </p:spPr>
        <p:txBody>
          <a:bodyPr wrap="square" rtlCol="0">
            <a:spAutoFit/>
          </a:bodyPr>
          <a:lstStyle/>
          <a:p>
            <a:pPr marL="285750" indent="-285750">
              <a:buFont typeface="Arial" panose="020B0604020202020204" pitchFamily="34" charset="0"/>
              <a:buChar char="•"/>
            </a:pPr>
            <a:r>
              <a:rPr lang="en-US" sz="1200" b="0" i="0" u="none" strike="noStrike" baseline="0" dirty="0">
                <a:solidFill>
                  <a:srgbClr val="000000"/>
                </a:solidFill>
                <a:latin typeface="Barlow" panose="00000500000000000000" pitchFamily="2" charset="0"/>
              </a:rPr>
              <a:t>Can we design a </a:t>
            </a:r>
            <a:r>
              <a:rPr lang="en-US" sz="1200" b="1" i="0" u="none" strike="noStrike" baseline="0" dirty="0">
                <a:solidFill>
                  <a:srgbClr val="000000"/>
                </a:solidFill>
                <a:latin typeface="Barlow" panose="00000500000000000000" pitchFamily="2" charset="0"/>
              </a:rPr>
              <a:t>coordination model </a:t>
            </a:r>
            <a:r>
              <a:rPr lang="en-US" sz="1200" b="0" i="0" u="none" strike="noStrike" baseline="0" dirty="0">
                <a:solidFill>
                  <a:srgbClr val="000000"/>
                </a:solidFill>
                <a:latin typeface="Barlow" panose="00000500000000000000" pitchFamily="2" charset="0"/>
              </a:rPr>
              <a:t>and mechanisms that allows Grid Edge Devices to collectively achieve </a:t>
            </a:r>
            <a:r>
              <a:rPr lang="en-GB" sz="1200" b="0" i="0" u="none" strike="noStrike" baseline="0" dirty="0">
                <a:solidFill>
                  <a:srgbClr val="000000"/>
                </a:solidFill>
                <a:latin typeface="Barlow" panose="00000500000000000000" pitchFamily="2" charset="0"/>
              </a:rPr>
              <a:t>energy locally? </a:t>
            </a:r>
          </a:p>
        </p:txBody>
      </p:sp>
      <p:pic>
        <p:nvPicPr>
          <p:cNvPr id="14" name="Picture 13" descr="A picture containing clipart&#10;&#10;Description automatically generated">
            <a:extLst>
              <a:ext uri="{FF2B5EF4-FFF2-40B4-BE49-F238E27FC236}">
                <a16:creationId xmlns:a16="http://schemas.microsoft.com/office/drawing/2014/main" id="{E2BC58BF-5B9C-D216-5D01-01A9A7457D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9112" y="987754"/>
            <a:ext cx="246263" cy="194470"/>
          </a:xfrm>
          <a:prstGeom prst="rect">
            <a:avLst/>
          </a:prstGeom>
        </p:spPr>
      </p:pic>
      <p:sp>
        <p:nvSpPr>
          <p:cNvPr id="15" name="TextBox 14">
            <a:extLst>
              <a:ext uri="{FF2B5EF4-FFF2-40B4-BE49-F238E27FC236}">
                <a16:creationId xmlns:a16="http://schemas.microsoft.com/office/drawing/2014/main" id="{9D396481-BFD1-EB3A-12D0-10027F68E1AE}"/>
              </a:ext>
            </a:extLst>
          </p:cNvPr>
          <p:cNvSpPr txBox="1"/>
          <p:nvPr/>
        </p:nvSpPr>
        <p:spPr>
          <a:xfrm>
            <a:off x="30750" y="930618"/>
            <a:ext cx="2173499" cy="289310"/>
          </a:xfrm>
          <a:prstGeom prst="rect">
            <a:avLst/>
          </a:prstGeom>
          <a:noFill/>
        </p:spPr>
        <p:txBody>
          <a:bodyPr wrap="square">
            <a:spAutoFit/>
          </a:bodyPr>
          <a:lstStyle/>
          <a:p>
            <a:pPr marL="177800" lvl="0" indent="-139700" algn="l" rtl="0">
              <a:lnSpc>
                <a:spcPct val="80000"/>
              </a:lnSpc>
              <a:spcBef>
                <a:spcPts val="800"/>
              </a:spcBef>
              <a:spcAft>
                <a:spcPts val="0"/>
              </a:spcAft>
              <a:buClr>
                <a:schemeClr val="dk1"/>
              </a:buClr>
              <a:buSzPts val="1600"/>
              <a:buChar char="•"/>
            </a:pPr>
            <a:r>
              <a:rPr lang="en-US" sz="1600" dirty="0">
                <a:latin typeface="Barlow" panose="00000500000000000000" pitchFamily="2" charset="0"/>
              </a:rPr>
              <a:t>Research questions</a:t>
            </a:r>
            <a:endParaRPr lang="en-US" sz="1300" dirty="0">
              <a:solidFill>
                <a:schemeClr val="accent1"/>
              </a:solidFill>
              <a:latin typeface="Barlow" panose="00000500000000000000" pitchFamily="2" charset="0"/>
            </a:endParaRPr>
          </a:p>
        </p:txBody>
      </p:sp>
      <p:sp>
        <p:nvSpPr>
          <p:cNvPr id="3" name="TextBox 2">
            <a:extLst>
              <a:ext uri="{FF2B5EF4-FFF2-40B4-BE49-F238E27FC236}">
                <a16:creationId xmlns:a16="http://schemas.microsoft.com/office/drawing/2014/main" id="{1C90E27E-1BF9-7FD3-E77A-BE72831DDED0}"/>
              </a:ext>
            </a:extLst>
          </p:cNvPr>
          <p:cNvSpPr txBox="1"/>
          <p:nvPr/>
        </p:nvSpPr>
        <p:spPr>
          <a:xfrm>
            <a:off x="0" y="1935187"/>
            <a:ext cx="1152875" cy="289310"/>
          </a:xfrm>
          <a:prstGeom prst="rect">
            <a:avLst/>
          </a:prstGeom>
          <a:noFill/>
        </p:spPr>
        <p:txBody>
          <a:bodyPr wrap="square">
            <a:spAutoFit/>
          </a:bodyPr>
          <a:lstStyle/>
          <a:p>
            <a:pPr marL="177800" lvl="0" indent="-139700" algn="l" rtl="0">
              <a:lnSpc>
                <a:spcPct val="80000"/>
              </a:lnSpc>
              <a:spcBef>
                <a:spcPts val="800"/>
              </a:spcBef>
              <a:spcAft>
                <a:spcPts val="0"/>
              </a:spcAft>
              <a:buClr>
                <a:schemeClr val="dk1"/>
              </a:buClr>
              <a:buSzPts val="1600"/>
              <a:buChar char="•"/>
            </a:pPr>
            <a:r>
              <a:rPr lang="en-US" sz="1600" dirty="0">
                <a:latin typeface="Barlow" panose="00000500000000000000" pitchFamily="2" charset="0"/>
              </a:rPr>
              <a:t>Method</a:t>
            </a:r>
            <a:endParaRPr lang="en-US" sz="1300" dirty="0">
              <a:solidFill>
                <a:schemeClr val="accent1"/>
              </a:solidFill>
              <a:latin typeface="Barlow" panose="00000500000000000000" pitchFamily="2" charset="0"/>
            </a:endParaRPr>
          </a:p>
        </p:txBody>
      </p:sp>
      <p:sp>
        <p:nvSpPr>
          <p:cNvPr id="6" name="Google Shape;124;p3">
            <a:extLst>
              <a:ext uri="{FF2B5EF4-FFF2-40B4-BE49-F238E27FC236}">
                <a16:creationId xmlns:a16="http://schemas.microsoft.com/office/drawing/2014/main" id="{0E059CA2-AB10-97C7-B7FA-287D2C911772}"/>
              </a:ext>
            </a:extLst>
          </p:cNvPr>
          <p:cNvSpPr/>
          <p:nvPr/>
        </p:nvSpPr>
        <p:spPr>
          <a:xfrm>
            <a:off x="1079991" y="54686"/>
            <a:ext cx="6959384" cy="796733"/>
          </a:xfrm>
          <a:prstGeom prst="rect">
            <a:avLst/>
          </a:prstGeom>
          <a:noFill/>
          <a:ln w="254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dirty="0">
              <a:solidFill>
                <a:schemeClr val="lt2"/>
              </a:solidFill>
              <a:latin typeface="Barlow" panose="00000500000000000000" pitchFamily="2" charset="0"/>
              <a:ea typeface="Calibri"/>
              <a:cs typeface="Calibri"/>
              <a:sym typeface="Calibri"/>
            </a:endParaRPr>
          </a:p>
        </p:txBody>
      </p:sp>
      <p:sp>
        <p:nvSpPr>
          <p:cNvPr id="13" name="Espace réservé du numéro de diapositive 1">
            <a:extLst>
              <a:ext uri="{FF2B5EF4-FFF2-40B4-BE49-F238E27FC236}">
                <a16:creationId xmlns:a16="http://schemas.microsoft.com/office/drawing/2014/main" id="{69D3B782-3CF5-4144-9DF5-41AA3B1B9F34}"/>
              </a:ext>
            </a:extLst>
          </p:cNvPr>
          <p:cNvSpPr>
            <a:spLocks noGrp="1"/>
          </p:cNvSpPr>
          <p:nvPr>
            <p:ph type="sldNum" sz="quarter" idx="12"/>
          </p:nvPr>
        </p:nvSpPr>
        <p:spPr>
          <a:xfrm>
            <a:off x="8853403" y="4862051"/>
            <a:ext cx="278703" cy="281449"/>
          </a:xfrm>
        </p:spPr>
        <p:txBody>
          <a:bodyPr/>
          <a:lstStyle/>
          <a:p>
            <a:fld id="{211527CB-DA45-4494-8092-3F008ECA875E}" type="slidenum">
              <a:rPr lang="en-GB" sz="700" smtClean="0">
                <a:latin typeface="Barlow" panose="00000500000000000000" pitchFamily="2" charset="0"/>
              </a:rPr>
              <a:t>4</a:t>
            </a:fld>
            <a:endParaRPr lang="en-GB" sz="700" dirty="0">
              <a:latin typeface="Barlow" panose="00000500000000000000" pitchFamily="2" charset="0"/>
            </a:endParaRPr>
          </a:p>
        </p:txBody>
      </p:sp>
      <p:pic>
        <p:nvPicPr>
          <p:cNvPr id="16" name="Picture 15">
            <a:extLst>
              <a:ext uri="{FF2B5EF4-FFF2-40B4-BE49-F238E27FC236}">
                <a16:creationId xmlns:a16="http://schemas.microsoft.com/office/drawing/2014/main" id="{E47F688A-31F3-C59B-AED2-14AB5DEE58F1}"/>
              </a:ext>
            </a:extLst>
          </p:cNvPr>
          <p:cNvPicPr>
            <a:picLocks noChangeAspect="1"/>
          </p:cNvPicPr>
          <p:nvPr/>
        </p:nvPicPr>
        <p:blipFill>
          <a:blip r:embed="rId5"/>
          <a:stretch>
            <a:fillRect/>
          </a:stretch>
        </p:blipFill>
        <p:spPr>
          <a:xfrm>
            <a:off x="124867" y="50547"/>
            <a:ext cx="912453" cy="638717"/>
          </a:xfrm>
          <a:prstGeom prst="rect">
            <a:avLst/>
          </a:prstGeom>
        </p:spPr>
      </p:pic>
      <p:sp>
        <p:nvSpPr>
          <p:cNvPr id="18" name="Google Shape;153;p21">
            <a:extLst>
              <a:ext uri="{FF2B5EF4-FFF2-40B4-BE49-F238E27FC236}">
                <a16:creationId xmlns:a16="http://schemas.microsoft.com/office/drawing/2014/main" id="{183F8E4A-8215-04C4-405E-A802F646090C}"/>
              </a:ext>
            </a:extLst>
          </p:cNvPr>
          <p:cNvSpPr txBox="1"/>
          <p:nvPr/>
        </p:nvSpPr>
        <p:spPr>
          <a:xfrm>
            <a:off x="4898593" y="1937049"/>
            <a:ext cx="3832921" cy="461624"/>
          </a:xfrm>
          <a:prstGeom prst="rect">
            <a:avLst/>
          </a:prstGeom>
          <a:noFill/>
          <a:ln>
            <a:noFill/>
          </a:ln>
        </p:spPr>
        <p:txBody>
          <a:bodyPr spcFirstLastPara="1" wrap="square" lIns="91425" tIns="45700" rIns="91425" bIns="45700" anchor="t" anchorCtr="0">
            <a:spAutoFit/>
          </a:bodyPr>
          <a:lstStyle/>
          <a:p>
            <a:pPr marR="0" lvl="0" algn="l" rtl="0">
              <a:lnSpc>
                <a:spcPct val="100000"/>
              </a:lnSpc>
              <a:spcBef>
                <a:spcPts val="0"/>
              </a:spcBef>
              <a:spcAft>
                <a:spcPts val="0"/>
              </a:spcAft>
              <a:buClr>
                <a:srgbClr val="000000"/>
              </a:buClr>
              <a:buSzPts val="1800"/>
            </a:pPr>
            <a:r>
              <a:rPr lang="en-GB" sz="1200" b="0" i="0" u="none" strike="noStrike" cap="none" dirty="0">
                <a:solidFill>
                  <a:schemeClr val="dk1"/>
                </a:solidFill>
                <a:latin typeface="Barlow" panose="00000500000000000000" pitchFamily="2" charset="0"/>
                <a:sym typeface="Arial"/>
              </a:rPr>
              <a:t>Designing and implementing </a:t>
            </a:r>
            <a:r>
              <a:rPr lang="en-GB" sz="1200" b="1" i="0" u="none" strike="noStrike" cap="none" dirty="0">
                <a:solidFill>
                  <a:schemeClr val="dk1"/>
                </a:solidFill>
                <a:latin typeface="Barlow" panose="00000500000000000000" pitchFamily="2" charset="0"/>
                <a:sym typeface="Arial"/>
              </a:rPr>
              <a:t>Digital Twins </a:t>
            </a:r>
            <a:r>
              <a:rPr lang="en-GB" sz="1200" b="0" i="0" u="none" strike="noStrike" cap="none" dirty="0">
                <a:solidFill>
                  <a:schemeClr val="dk1"/>
                </a:solidFill>
                <a:latin typeface="Barlow" panose="00000500000000000000" pitchFamily="2" charset="0"/>
                <a:sym typeface="Arial"/>
              </a:rPr>
              <a:t>which interact though the virtual environment.</a:t>
            </a:r>
            <a:endParaRPr lang="en-GB" sz="1200" b="0" i="0" u="none" strike="noStrike" cap="none" dirty="0">
              <a:solidFill>
                <a:srgbClr val="000000"/>
              </a:solidFill>
              <a:latin typeface="Barlow" panose="00000500000000000000" pitchFamily="2" charset="0"/>
              <a:sym typeface="Arial"/>
            </a:endParaRPr>
          </a:p>
        </p:txBody>
      </p:sp>
      <p:pic>
        <p:nvPicPr>
          <p:cNvPr id="5" name="Picture 4">
            <a:extLst>
              <a:ext uri="{FF2B5EF4-FFF2-40B4-BE49-F238E27FC236}">
                <a16:creationId xmlns:a16="http://schemas.microsoft.com/office/drawing/2014/main" id="{5EDD5731-29AA-CC28-1B79-77C184A1C956}"/>
              </a:ext>
            </a:extLst>
          </p:cNvPr>
          <p:cNvPicPr>
            <a:picLocks noChangeAspect="1"/>
          </p:cNvPicPr>
          <p:nvPr/>
        </p:nvPicPr>
        <p:blipFill>
          <a:blip r:embed="rId6"/>
          <a:stretch>
            <a:fillRect/>
          </a:stretch>
        </p:blipFill>
        <p:spPr>
          <a:xfrm>
            <a:off x="556072" y="2654156"/>
            <a:ext cx="3682825" cy="233211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P spid="15" grpId="0"/>
      <p:bldP spid="3"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graphicFrame>
        <p:nvGraphicFramePr>
          <p:cNvPr id="12" name="Graphique 3">
            <a:extLst>
              <a:ext uri="{FF2B5EF4-FFF2-40B4-BE49-F238E27FC236}">
                <a16:creationId xmlns:a16="http://schemas.microsoft.com/office/drawing/2014/main" id="{2720E7EC-BAB1-85A2-3A50-0FB11896D1D3}"/>
              </a:ext>
            </a:extLst>
          </p:cNvPr>
          <p:cNvGraphicFramePr>
            <a:graphicFrameLocks/>
          </p:cNvGraphicFramePr>
          <p:nvPr>
            <p:extLst>
              <p:ext uri="{D42A27DB-BD31-4B8C-83A1-F6EECF244321}">
                <p14:modId xmlns:p14="http://schemas.microsoft.com/office/powerpoint/2010/main" val="1946043521"/>
              </p:ext>
            </p:extLst>
          </p:nvPr>
        </p:nvGraphicFramePr>
        <p:xfrm>
          <a:off x="2737191" y="1078802"/>
          <a:ext cx="3456095" cy="1671108"/>
        </p:xfrm>
        <a:graphic>
          <a:graphicData uri="http://schemas.openxmlformats.org/drawingml/2006/chart">
            <c:chart xmlns:c="http://schemas.openxmlformats.org/drawingml/2006/chart" xmlns:r="http://schemas.openxmlformats.org/officeDocument/2006/relationships" r:id="rId3"/>
          </a:graphicData>
        </a:graphic>
      </p:graphicFrame>
      <p:sp>
        <p:nvSpPr>
          <p:cNvPr id="3" name="Google Shape;157;p28">
            <a:extLst>
              <a:ext uri="{FF2B5EF4-FFF2-40B4-BE49-F238E27FC236}">
                <a16:creationId xmlns:a16="http://schemas.microsoft.com/office/drawing/2014/main" id="{5866F0EB-CC84-4CC2-FE5C-4694C2A82FAF}"/>
              </a:ext>
            </a:extLst>
          </p:cNvPr>
          <p:cNvSpPr txBox="1">
            <a:spLocks/>
          </p:cNvSpPr>
          <p:nvPr/>
        </p:nvSpPr>
        <p:spPr>
          <a:xfrm>
            <a:off x="1079991" y="8007"/>
            <a:ext cx="7628240" cy="529238"/>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400"/>
              <a:buFont typeface="Barlow SemiBold"/>
              <a:buNone/>
              <a:defRPr sz="3300" b="0" i="0" u="none" strike="noStrike" cap="none">
                <a:solidFill>
                  <a:schemeClr val="dk1"/>
                </a:solidFill>
                <a:latin typeface="Barlow SemiBold"/>
                <a:ea typeface="Barlow SemiBold"/>
                <a:cs typeface="Barlow SemiBold"/>
                <a:sym typeface="Barlow SemiBold"/>
              </a:defRPr>
            </a:lvl1pPr>
            <a:lvl2pPr marR="0" lvl="1" algn="l" rtl="0">
              <a:lnSpc>
                <a:spcPct val="100000"/>
              </a:lnSpc>
              <a:spcBef>
                <a:spcPts val="0"/>
              </a:spcBef>
              <a:spcAft>
                <a:spcPts val="0"/>
              </a:spcAft>
              <a:buClr>
                <a:srgbClr val="000000"/>
              </a:buClr>
              <a:buSzPts val="1100"/>
              <a:buFont typeface="Barlow SemiBold"/>
              <a:buNone/>
              <a:defRPr sz="1400" b="0" i="0" u="none" strike="noStrike" cap="none">
                <a:solidFill>
                  <a:srgbClr val="000000"/>
                </a:solidFill>
                <a:latin typeface="Barlow SemiBold"/>
                <a:ea typeface="Barlow SemiBold"/>
                <a:cs typeface="Barlow SemiBold"/>
                <a:sym typeface="Barlow SemiBold"/>
              </a:defRPr>
            </a:lvl2pPr>
            <a:lvl3pPr marR="0" lvl="2" algn="l" rtl="0">
              <a:lnSpc>
                <a:spcPct val="100000"/>
              </a:lnSpc>
              <a:spcBef>
                <a:spcPts val="0"/>
              </a:spcBef>
              <a:spcAft>
                <a:spcPts val="0"/>
              </a:spcAft>
              <a:buClr>
                <a:srgbClr val="000000"/>
              </a:buClr>
              <a:buSzPts val="1100"/>
              <a:buFont typeface="Barlow SemiBold"/>
              <a:buNone/>
              <a:defRPr sz="1400" b="0" i="0" u="none" strike="noStrike" cap="none">
                <a:solidFill>
                  <a:srgbClr val="000000"/>
                </a:solidFill>
                <a:latin typeface="Barlow SemiBold"/>
                <a:ea typeface="Barlow SemiBold"/>
                <a:cs typeface="Barlow SemiBold"/>
                <a:sym typeface="Barlow SemiBold"/>
              </a:defRPr>
            </a:lvl3pPr>
            <a:lvl4pPr marR="0" lvl="3" algn="l" rtl="0">
              <a:lnSpc>
                <a:spcPct val="100000"/>
              </a:lnSpc>
              <a:spcBef>
                <a:spcPts val="0"/>
              </a:spcBef>
              <a:spcAft>
                <a:spcPts val="0"/>
              </a:spcAft>
              <a:buClr>
                <a:srgbClr val="000000"/>
              </a:buClr>
              <a:buSzPts val="1100"/>
              <a:buFont typeface="Barlow SemiBold"/>
              <a:buNone/>
              <a:defRPr sz="1400" b="0" i="0" u="none" strike="noStrike" cap="none">
                <a:solidFill>
                  <a:srgbClr val="000000"/>
                </a:solidFill>
                <a:latin typeface="Barlow SemiBold"/>
                <a:ea typeface="Barlow SemiBold"/>
                <a:cs typeface="Barlow SemiBold"/>
                <a:sym typeface="Barlow SemiBold"/>
              </a:defRPr>
            </a:lvl4pPr>
            <a:lvl5pPr marR="0" lvl="4" algn="l" rtl="0">
              <a:lnSpc>
                <a:spcPct val="100000"/>
              </a:lnSpc>
              <a:spcBef>
                <a:spcPts val="0"/>
              </a:spcBef>
              <a:spcAft>
                <a:spcPts val="0"/>
              </a:spcAft>
              <a:buClr>
                <a:srgbClr val="000000"/>
              </a:buClr>
              <a:buSzPts val="1100"/>
              <a:buFont typeface="Barlow SemiBold"/>
              <a:buNone/>
              <a:defRPr sz="1400" b="0" i="0" u="none" strike="noStrike" cap="none">
                <a:solidFill>
                  <a:srgbClr val="000000"/>
                </a:solidFill>
                <a:latin typeface="Barlow SemiBold"/>
                <a:ea typeface="Barlow SemiBold"/>
                <a:cs typeface="Barlow SemiBold"/>
                <a:sym typeface="Barlow SemiBold"/>
              </a:defRPr>
            </a:lvl5pPr>
            <a:lvl6pPr marR="0" lvl="5" algn="l" rtl="0">
              <a:lnSpc>
                <a:spcPct val="100000"/>
              </a:lnSpc>
              <a:spcBef>
                <a:spcPts val="0"/>
              </a:spcBef>
              <a:spcAft>
                <a:spcPts val="0"/>
              </a:spcAft>
              <a:buClr>
                <a:srgbClr val="000000"/>
              </a:buClr>
              <a:buSzPts val="1100"/>
              <a:buFont typeface="Barlow SemiBold"/>
              <a:buNone/>
              <a:defRPr sz="1400" b="0" i="0" u="none" strike="noStrike" cap="none">
                <a:solidFill>
                  <a:srgbClr val="000000"/>
                </a:solidFill>
                <a:latin typeface="Barlow SemiBold"/>
                <a:ea typeface="Barlow SemiBold"/>
                <a:cs typeface="Barlow SemiBold"/>
                <a:sym typeface="Barlow SemiBold"/>
              </a:defRPr>
            </a:lvl6pPr>
            <a:lvl7pPr marR="0" lvl="6" algn="l" rtl="0">
              <a:lnSpc>
                <a:spcPct val="100000"/>
              </a:lnSpc>
              <a:spcBef>
                <a:spcPts val="0"/>
              </a:spcBef>
              <a:spcAft>
                <a:spcPts val="0"/>
              </a:spcAft>
              <a:buClr>
                <a:srgbClr val="000000"/>
              </a:buClr>
              <a:buSzPts val="1100"/>
              <a:buFont typeface="Barlow SemiBold"/>
              <a:buNone/>
              <a:defRPr sz="1400" b="0" i="0" u="none" strike="noStrike" cap="none">
                <a:solidFill>
                  <a:srgbClr val="000000"/>
                </a:solidFill>
                <a:latin typeface="Barlow SemiBold"/>
                <a:ea typeface="Barlow SemiBold"/>
                <a:cs typeface="Barlow SemiBold"/>
                <a:sym typeface="Barlow SemiBold"/>
              </a:defRPr>
            </a:lvl7pPr>
            <a:lvl8pPr marR="0" lvl="7" algn="l" rtl="0">
              <a:lnSpc>
                <a:spcPct val="100000"/>
              </a:lnSpc>
              <a:spcBef>
                <a:spcPts val="0"/>
              </a:spcBef>
              <a:spcAft>
                <a:spcPts val="0"/>
              </a:spcAft>
              <a:buClr>
                <a:srgbClr val="000000"/>
              </a:buClr>
              <a:buSzPts val="1100"/>
              <a:buFont typeface="Barlow SemiBold"/>
              <a:buNone/>
              <a:defRPr sz="1400" b="0" i="0" u="none" strike="noStrike" cap="none">
                <a:solidFill>
                  <a:srgbClr val="000000"/>
                </a:solidFill>
                <a:latin typeface="Barlow SemiBold"/>
                <a:ea typeface="Barlow SemiBold"/>
                <a:cs typeface="Barlow SemiBold"/>
                <a:sym typeface="Barlow SemiBold"/>
              </a:defRPr>
            </a:lvl8pPr>
            <a:lvl9pPr marR="0" lvl="8" algn="l" rtl="0">
              <a:lnSpc>
                <a:spcPct val="100000"/>
              </a:lnSpc>
              <a:spcBef>
                <a:spcPts val="0"/>
              </a:spcBef>
              <a:spcAft>
                <a:spcPts val="0"/>
              </a:spcAft>
              <a:buClr>
                <a:srgbClr val="000000"/>
              </a:buClr>
              <a:buSzPts val="1100"/>
              <a:buFont typeface="Barlow SemiBold"/>
              <a:buNone/>
              <a:defRPr sz="1400" b="0" i="0" u="none" strike="noStrike" cap="none">
                <a:solidFill>
                  <a:srgbClr val="000000"/>
                </a:solidFill>
                <a:latin typeface="Barlow SemiBold"/>
                <a:ea typeface="Barlow SemiBold"/>
                <a:cs typeface="Barlow SemiBold"/>
                <a:sym typeface="Barlow SemiBold"/>
              </a:defRPr>
            </a:lvl9pPr>
          </a:lstStyle>
          <a:p>
            <a:pPr>
              <a:buSzPts val="3300"/>
              <a:buFont typeface="Play"/>
              <a:buNone/>
            </a:pPr>
            <a:r>
              <a:rPr lang="en-GB" sz="1800" dirty="0">
                <a:latin typeface="Barlow SemiBold" panose="00000700000000000000" pitchFamily="2" charset="0"/>
              </a:rPr>
              <a:t>(1: Design of a Coordination Model and Digital Twins for exchanging energy in smart grids )</a:t>
            </a:r>
          </a:p>
        </p:txBody>
      </p:sp>
      <p:sp>
        <p:nvSpPr>
          <p:cNvPr id="7" name="TextBox 6">
            <a:extLst>
              <a:ext uri="{FF2B5EF4-FFF2-40B4-BE49-F238E27FC236}">
                <a16:creationId xmlns:a16="http://schemas.microsoft.com/office/drawing/2014/main" id="{2187E59A-EE70-818A-6FE4-2203AE7230F1}"/>
              </a:ext>
            </a:extLst>
          </p:cNvPr>
          <p:cNvSpPr txBox="1"/>
          <p:nvPr/>
        </p:nvSpPr>
        <p:spPr>
          <a:xfrm>
            <a:off x="8595" y="569613"/>
            <a:ext cx="1444539" cy="289310"/>
          </a:xfrm>
          <a:prstGeom prst="rect">
            <a:avLst/>
          </a:prstGeom>
          <a:noFill/>
        </p:spPr>
        <p:txBody>
          <a:bodyPr wrap="square">
            <a:spAutoFit/>
          </a:bodyPr>
          <a:lstStyle/>
          <a:p>
            <a:pPr marL="177800" lvl="0" indent="-139700" algn="l" rtl="0">
              <a:lnSpc>
                <a:spcPct val="80000"/>
              </a:lnSpc>
              <a:spcBef>
                <a:spcPts val="800"/>
              </a:spcBef>
              <a:spcAft>
                <a:spcPts val="0"/>
              </a:spcAft>
              <a:buClr>
                <a:schemeClr val="dk1"/>
              </a:buClr>
              <a:buSzPts val="1600"/>
              <a:buChar char="•"/>
            </a:pPr>
            <a:r>
              <a:rPr lang="en-GB" sz="1600" dirty="0">
                <a:latin typeface="Barlow" panose="00000500000000000000" pitchFamily="2" charset="0"/>
              </a:rPr>
              <a:t>Results</a:t>
            </a:r>
            <a:endParaRPr lang="en-GB" sz="1300" dirty="0">
              <a:solidFill>
                <a:schemeClr val="accent1"/>
              </a:solidFill>
              <a:latin typeface="Barlow" panose="00000500000000000000" pitchFamily="2" charset="0"/>
            </a:endParaRPr>
          </a:p>
        </p:txBody>
      </p:sp>
      <p:sp>
        <p:nvSpPr>
          <p:cNvPr id="11" name="TextBox 10">
            <a:extLst>
              <a:ext uri="{FF2B5EF4-FFF2-40B4-BE49-F238E27FC236}">
                <a16:creationId xmlns:a16="http://schemas.microsoft.com/office/drawing/2014/main" id="{E14567CC-9202-D254-E739-7D50468E1DE3}"/>
              </a:ext>
            </a:extLst>
          </p:cNvPr>
          <p:cNvSpPr txBox="1"/>
          <p:nvPr/>
        </p:nvSpPr>
        <p:spPr>
          <a:xfrm>
            <a:off x="-22453" y="4088477"/>
            <a:ext cx="3397405" cy="264688"/>
          </a:xfrm>
          <a:prstGeom prst="rect">
            <a:avLst/>
          </a:prstGeom>
          <a:noFill/>
        </p:spPr>
        <p:txBody>
          <a:bodyPr wrap="square">
            <a:spAutoFit/>
          </a:bodyPr>
          <a:lstStyle/>
          <a:p>
            <a:pPr marL="177800" lvl="0" indent="-190500" algn="l" rtl="0">
              <a:lnSpc>
                <a:spcPct val="80000"/>
              </a:lnSpc>
              <a:spcBef>
                <a:spcPts val="800"/>
              </a:spcBef>
              <a:spcAft>
                <a:spcPts val="0"/>
              </a:spcAft>
              <a:buSzPts val="1600"/>
              <a:buChar char="•"/>
            </a:pPr>
            <a:r>
              <a:rPr lang="en-GB" sz="1400" dirty="0">
                <a:latin typeface="Barlow" panose="00000500000000000000" pitchFamily="2" charset="0"/>
              </a:rPr>
              <a:t>Example of epic fail(s)</a:t>
            </a:r>
          </a:p>
        </p:txBody>
      </p:sp>
      <p:sp>
        <p:nvSpPr>
          <p:cNvPr id="16" name="TextBox 15">
            <a:extLst>
              <a:ext uri="{FF2B5EF4-FFF2-40B4-BE49-F238E27FC236}">
                <a16:creationId xmlns:a16="http://schemas.microsoft.com/office/drawing/2014/main" id="{1E50D8EA-3A06-38DA-266B-8B980BE4EAB1}"/>
              </a:ext>
            </a:extLst>
          </p:cNvPr>
          <p:cNvSpPr txBox="1"/>
          <p:nvPr/>
        </p:nvSpPr>
        <p:spPr>
          <a:xfrm>
            <a:off x="-22452" y="2864003"/>
            <a:ext cx="2958940" cy="264688"/>
          </a:xfrm>
          <a:prstGeom prst="rect">
            <a:avLst/>
          </a:prstGeom>
          <a:noFill/>
        </p:spPr>
        <p:txBody>
          <a:bodyPr wrap="square">
            <a:spAutoFit/>
          </a:bodyPr>
          <a:lstStyle/>
          <a:p>
            <a:pPr marL="177800" indent="-139700">
              <a:lnSpc>
                <a:spcPct val="80000"/>
              </a:lnSpc>
              <a:spcBef>
                <a:spcPts val="800"/>
              </a:spcBef>
              <a:buClr>
                <a:schemeClr val="dk1"/>
              </a:buClr>
              <a:buSzPts val="1600"/>
              <a:buFont typeface="Arial"/>
              <a:buChar char="•"/>
            </a:pPr>
            <a:r>
              <a:rPr lang="en-GB" sz="1400" dirty="0">
                <a:latin typeface="Barlow" panose="00000500000000000000" pitchFamily="2" charset="0"/>
              </a:rPr>
              <a:t>Contributions &amp; Implications</a:t>
            </a:r>
            <a:endParaRPr lang="en-GB" sz="1300" dirty="0">
              <a:solidFill>
                <a:schemeClr val="accent1"/>
              </a:solidFill>
              <a:latin typeface="Barlow" panose="00000500000000000000" pitchFamily="2" charset="0"/>
            </a:endParaRPr>
          </a:p>
        </p:txBody>
      </p:sp>
      <p:pic>
        <p:nvPicPr>
          <p:cNvPr id="10" name="Picture 9">
            <a:extLst>
              <a:ext uri="{FF2B5EF4-FFF2-40B4-BE49-F238E27FC236}">
                <a16:creationId xmlns:a16="http://schemas.microsoft.com/office/drawing/2014/main" id="{A315A92A-3204-AC71-F993-F8D38969D84F}"/>
              </a:ext>
            </a:extLst>
          </p:cNvPr>
          <p:cNvPicPr>
            <a:picLocks noChangeAspect="1"/>
          </p:cNvPicPr>
          <p:nvPr/>
        </p:nvPicPr>
        <p:blipFill>
          <a:blip r:embed="rId4"/>
          <a:stretch>
            <a:fillRect/>
          </a:stretch>
        </p:blipFill>
        <p:spPr>
          <a:xfrm>
            <a:off x="6579794" y="1285884"/>
            <a:ext cx="1853006" cy="1321630"/>
          </a:xfrm>
          <a:prstGeom prst="rect">
            <a:avLst/>
          </a:prstGeom>
        </p:spPr>
      </p:pic>
      <p:sp>
        <p:nvSpPr>
          <p:cNvPr id="8" name="Espace réservé du numéro de diapositive 1">
            <a:extLst>
              <a:ext uri="{FF2B5EF4-FFF2-40B4-BE49-F238E27FC236}">
                <a16:creationId xmlns:a16="http://schemas.microsoft.com/office/drawing/2014/main" id="{1F13D6A4-6CC5-A1C7-D594-28B5C5BD7B4A}"/>
              </a:ext>
            </a:extLst>
          </p:cNvPr>
          <p:cNvSpPr>
            <a:spLocks noGrp="1"/>
          </p:cNvSpPr>
          <p:nvPr>
            <p:ph type="sldNum" sz="quarter" idx="12"/>
          </p:nvPr>
        </p:nvSpPr>
        <p:spPr>
          <a:xfrm>
            <a:off x="8853403" y="4862051"/>
            <a:ext cx="278703" cy="281449"/>
          </a:xfrm>
        </p:spPr>
        <p:txBody>
          <a:bodyPr/>
          <a:lstStyle/>
          <a:p>
            <a:fld id="{211527CB-DA45-4494-8092-3F008ECA875E}" type="slidenum">
              <a:rPr lang="en-GB" sz="700" smtClean="0">
                <a:latin typeface="Barlow" panose="00000500000000000000" pitchFamily="2" charset="0"/>
              </a:rPr>
              <a:t>5</a:t>
            </a:fld>
            <a:endParaRPr lang="en-GB" sz="700" dirty="0">
              <a:latin typeface="Barlow" panose="00000500000000000000" pitchFamily="2" charset="0"/>
            </a:endParaRPr>
          </a:p>
        </p:txBody>
      </p:sp>
      <p:pic>
        <p:nvPicPr>
          <p:cNvPr id="17" name="Picture 16">
            <a:extLst>
              <a:ext uri="{FF2B5EF4-FFF2-40B4-BE49-F238E27FC236}">
                <a16:creationId xmlns:a16="http://schemas.microsoft.com/office/drawing/2014/main" id="{6AF32A97-BF30-0D50-4E3E-5A7690F9FF46}"/>
              </a:ext>
            </a:extLst>
          </p:cNvPr>
          <p:cNvPicPr>
            <a:picLocks noChangeAspect="1"/>
          </p:cNvPicPr>
          <p:nvPr/>
        </p:nvPicPr>
        <p:blipFill>
          <a:blip r:embed="rId5"/>
          <a:stretch>
            <a:fillRect/>
          </a:stretch>
        </p:blipFill>
        <p:spPr>
          <a:xfrm>
            <a:off x="137160" y="1232391"/>
            <a:ext cx="2600031" cy="1273000"/>
          </a:xfrm>
          <a:prstGeom prst="rect">
            <a:avLst/>
          </a:prstGeom>
        </p:spPr>
      </p:pic>
      <p:sp>
        <p:nvSpPr>
          <p:cNvPr id="18" name="Google Shape;171;p30">
            <a:extLst>
              <a:ext uri="{FF2B5EF4-FFF2-40B4-BE49-F238E27FC236}">
                <a16:creationId xmlns:a16="http://schemas.microsoft.com/office/drawing/2014/main" id="{94E7738F-3DFD-94C2-3673-7514823C741B}"/>
              </a:ext>
            </a:extLst>
          </p:cNvPr>
          <p:cNvSpPr txBox="1">
            <a:spLocks/>
          </p:cNvSpPr>
          <p:nvPr/>
        </p:nvSpPr>
        <p:spPr>
          <a:xfrm>
            <a:off x="505" y="825878"/>
            <a:ext cx="3804904" cy="279904"/>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Barlow"/>
              <a:buChar char="•"/>
              <a:defRPr sz="2100" b="0" i="0" u="none" strike="noStrike" cap="none">
                <a:solidFill>
                  <a:schemeClr val="dk1"/>
                </a:solidFill>
                <a:latin typeface="Barlow"/>
                <a:ea typeface="Barlow"/>
                <a:cs typeface="Barlow"/>
                <a:sym typeface="Barlow"/>
              </a:defRPr>
            </a:lvl1pPr>
            <a:lvl2pPr marL="914400" marR="0" lvl="1" indent="-317500" algn="l" rtl="0">
              <a:lnSpc>
                <a:spcPct val="90000"/>
              </a:lnSpc>
              <a:spcBef>
                <a:spcPts val="400"/>
              </a:spcBef>
              <a:spcAft>
                <a:spcPts val="0"/>
              </a:spcAft>
              <a:buClr>
                <a:schemeClr val="dk1"/>
              </a:buClr>
              <a:buSzPts val="1400"/>
              <a:buFont typeface="Barlow"/>
              <a:buChar char="•"/>
              <a:defRPr sz="1800" b="0" i="0" u="none" strike="noStrike" cap="none">
                <a:solidFill>
                  <a:schemeClr val="dk1"/>
                </a:solidFill>
                <a:latin typeface="Barlow"/>
                <a:ea typeface="Barlow"/>
                <a:cs typeface="Barlow"/>
                <a:sym typeface="Barlow"/>
              </a:defRPr>
            </a:lvl2pPr>
            <a:lvl3pPr marL="1371600" marR="0" lvl="2" indent="-317500" algn="l" rtl="0">
              <a:lnSpc>
                <a:spcPct val="90000"/>
              </a:lnSpc>
              <a:spcBef>
                <a:spcPts val="400"/>
              </a:spcBef>
              <a:spcAft>
                <a:spcPts val="0"/>
              </a:spcAft>
              <a:buClr>
                <a:schemeClr val="dk1"/>
              </a:buClr>
              <a:buSzPts val="1400"/>
              <a:buFont typeface="Barlow"/>
              <a:buChar char="•"/>
              <a:defRPr sz="1500" b="0" i="0" u="none" strike="noStrike" cap="none">
                <a:solidFill>
                  <a:schemeClr val="dk1"/>
                </a:solidFill>
                <a:latin typeface="Barlow"/>
                <a:ea typeface="Barlow"/>
                <a:cs typeface="Barlow"/>
                <a:sym typeface="Barlow"/>
              </a:defRPr>
            </a:lvl3pPr>
            <a:lvl4pPr marL="1828800" marR="0" lvl="3"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4pPr>
            <a:lvl5pPr marL="2286000" marR="0" lvl="4"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5pPr>
            <a:lvl6pPr marL="2743200" marR="0" lvl="5"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6pPr>
            <a:lvl7pPr marL="3200400" marR="0" lvl="6"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7pPr>
            <a:lvl8pPr marL="3657600" marR="0" lvl="7"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8pPr>
            <a:lvl9pPr marL="4114800" marR="0" lvl="8"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9pPr>
          </a:lstStyle>
          <a:p>
            <a:pPr marL="520700" lvl="1" indent="-146050">
              <a:lnSpc>
                <a:spcPct val="80000"/>
              </a:lnSpc>
              <a:buSzPts val="1300"/>
            </a:pPr>
            <a:r>
              <a:rPr lang="en-GB" sz="1200" dirty="0">
                <a:solidFill>
                  <a:schemeClr val="tx1"/>
                </a:solidFill>
                <a:latin typeface="Barlow" panose="00000500000000000000" pitchFamily="2" charset="0"/>
              </a:rPr>
              <a:t>Interactions to exchange electricity</a:t>
            </a:r>
          </a:p>
        </p:txBody>
      </p:sp>
      <p:sp>
        <p:nvSpPr>
          <p:cNvPr id="19" name="Google Shape;171;p30">
            <a:extLst>
              <a:ext uri="{FF2B5EF4-FFF2-40B4-BE49-F238E27FC236}">
                <a16:creationId xmlns:a16="http://schemas.microsoft.com/office/drawing/2014/main" id="{E669DBBB-B7B1-9117-8E01-C3843C59C98E}"/>
              </a:ext>
            </a:extLst>
          </p:cNvPr>
          <p:cNvSpPr txBox="1">
            <a:spLocks/>
          </p:cNvSpPr>
          <p:nvPr/>
        </p:nvSpPr>
        <p:spPr>
          <a:xfrm>
            <a:off x="5695760" y="879719"/>
            <a:ext cx="3179423" cy="279904"/>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Barlow"/>
              <a:buChar char="•"/>
              <a:defRPr sz="2100" b="0" i="0" u="none" strike="noStrike" cap="none">
                <a:solidFill>
                  <a:schemeClr val="dk1"/>
                </a:solidFill>
                <a:latin typeface="Barlow"/>
                <a:ea typeface="Barlow"/>
                <a:cs typeface="Barlow"/>
                <a:sym typeface="Barlow"/>
              </a:defRPr>
            </a:lvl1pPr>
            <a:lvl2pPr marL="914400" marR="0" lvl="1" indent="-317500" algn="l" rtl="0">
              <a:lnSpc>
                <a:spcPct val="90000"/>
              </a:lnSpc>
              <a:spcBef>
                <a:spcPts val="400"/>
              </a:spcBef>
              <a:spcAft>
                <a:spcPts val="0"/>
              </a:spcAft>
              <a:buClr>
                <a:schemeClr val="dk1"/>
              </a:buClr>
              <a:buSzPts val="1400"/>
              <a:buFont typeface="Barlow"/>
              <a:buChar char="•"/>
              <a:defRPr sz="1800" b="0" i="0" u="none" strike="noStrike" cap="none">
                <a:solidFill>
                  <a:schemeClr val="dk1"/>
                </a:solidFill>
                <a:latin typeface="Barlow"/>
                <a:ea typeface="Barlow"/>
                <a:cs typeface="Barlow"/>
                <a:sym typeface="Barlow"/>
              </a:defRPr>
            </a:lvl2pPr>
            <a:lvl3pPr marL="1371600" marR="0" lvl="2" indent="-317500" algn="l" rtl="0">
              <a:lnSpc>
                <a:spcPct val="90000"/>
              </a:lnSpc>
              <a:spcBef>
                <a:spcPts val="400"/>
              </a:spcBef>
              <a:spcAft>
                <a:spcPts val="0"/>
              </a:spcAft>
              <a:buClr>
                <a:schemeClr val="dk1"/>
              </a:buClr>
              <a:buSzPts val="1400"/>
              <a:buFont typeface="Barlow"/>
              <a:buChar char="•"/>
              <a:defRPr sz="1500" b="0" i="0" u="none" strike="noStrike" cap="none">
                <a:solidFill>
                  <a:schemeClr val="dk1"/>
                </a:solidFill>
                <a:latin typeface="Barlow"/>
                <a:ea typeface="Barlow"/>
                <a:cs typeface="Barlow"/>
                <a:sym typeface="Barlow"/>
              </a:defRPr>
            </a:lvl3pPr>
            <a:lvl4pPr marL="1828800" marR="0" lvl="3"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4pPr>
            <a:lvl5pPr marL="2286000" marR="0" lvl="4"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5pPr>
            <a:lvl6pPr marL="2743200" marR="0" lvl="5"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6pPr>
            <a:lvl7pPr marL="3200400" marR="0" lvl="6"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7pPr>
            <a:lvl8pPr marL="3657600" marR="0" lvl="7"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8pPr>
            <a:lvl9pPr marL="4114800" marR="0" lvl="8"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9pPr>
          </a:lstStyle>
          <a:p>
            <a:pPr marL="520700" lvl="1" indent="-146050">
              <a:lnSpc>
                <a:spcPct val="80000"/>
              </a:lnSpc>
              <a:buSzPts val="1300"/>
            </a:pPr>
            <a:r>
              <a:rPr lang="en-GB" sz="1200" dirty="0">
                <a:solidFill>
                  <a:schemeClr val="tx1"/>
                </a:solidFill>
                <a:latin typeface="Barlow" panose="00000500000000000000" pitchFamily="2" charset="0"/>
              </a:rPr>
              <a:t>Interactions to manage peak shaving</a:t>
            </a:r>
          </a:p>
        </p:txBody>
      </p:sp>
      <p:sp>
        <p:nvSpPr>
          <p:cNvPr id="15" name="TextBox 14">
            <a:extLst>
              <a:ext uri="{FF2B5EF4-FFF2-40B4-BE49-F238E27FC236}">
                <a16:creationId xmlns:a16="http://schemas.microsoft.com/office/drawing/2014/main" id="{366D1964-B8E6-C27E-AD03-2F6D5CA47B73}"/>
              </a:ext>
            </a:extLst>
          </p:cNvPr>
          <p:cNvSpPr txBox="1"/>
          <p:nvPr/>
        </p:nvSpPr>
        <p:spPr>
          <a:xfrm>
            <a:off x="247752" y="4378622"/>
            <a:ext cx="7025557" cy="276999"/>
          </a:xfrm>
          <a:prstGeom prst="rect">
            <a:avLst/>
          </a:prstGeom>
          <a:noFill/>
        </p:spPr>
        <p:txBody>
          <a:bodyPr wrap="square">
            <a:spAutoFit/>
          </a:bodyPr>
          <a:lstStyle/>
          <a:p>
            <a:pPr marL="171450" indent="-171450">
              <a:buFont typeface="Arial" panose="020B0604020202020204" pitchFamily="34" charset="0"/>
              <a:buChar char="•"/>
            </a:pPr>
            <a:r>
              <a:rPr lang="en-US" sz="1200" b="0" i="0" u="none" strike="noStrike" baseline="0" dirty="0">
                <a:latin typeface="Barlow" panose="00000500000000000000" pitchFamily="2" charset="0"/>
              </a:rPr>
              <a:t>Generating a supply contract takes time when there are many requests at the same time.</a:t>
            </a:r>
            <a:endParaRPr lang="en-GB" sz="1200" b="0" i="0" u="none" strike="noStrike" baseline="0" dirty="0">
              <a:latin typeface="Barlow" panose="00000500000000000000" pitchFamily="2" charset="0"/>
            </a:endParaRPr>
          </a:p>
        </p:txBody>
      </p:sp>
      <p:sp>
        <p:nvSpPr>
          <p:cNvPr id="22" name="TextBox 21">
            <a:extLst>
              <a:ext uri="{FF2B5EF4-FFF2-40B4-BE49-F238E27FC236}">
                <a16:creationId xmlns:a16="http://schemas.microsoft.com/office/drawing/2014/main" id="{2C620638-9E4F-EE26-F21E-329C4CB7B3C9}"/>
              </a:ext>
            </a:extLst>
          </p:cNvPr>
          <p:cNvSpPr txBox="1"/>
          <p:nvPr/>
        </p:nvSpPr>
        <p:spPr>
          <a:xfrm>
            <a:off x="242521" y="4711551"/>
            <a:ext cx="8066698" cy="276999"/>
          </a:xfrm>
          <a:prstGeom prst="rect">
            <a:avLst/>
          </a:prstGeom>
          <a:noFill/>
        </p:spPr>
        <p:txBody>
          <a:bodyPr wrap="square">
            <a:spAutoFit/>
          </a:bodyPr>
          <a:lstStyle/>
          <a:p>
            <a:pPr marL="171450" indent="-171450" algn="l">
              <a:buFont typeface="Arial" panose="020B0604020202020204" pitchFamily="34" charset="0"/>
              <a:buChar char="•"/>
            </a:pPr>
            <a:r>
              <a:rPr lang="en-GB" sz="1200" b="0" i="0" u="none" strike="noStrike" baseline="0" dirty="0">
                <a:latin typeface="Barlow" panose="00000500000000000000" pitchFamily="2" charset="0"/>
              </a:rPr>
              <a:t>No time to integrate prosumer price negotiation (peer-to-peer or multilateral negotiation).</a:t>
            </a:r>
            <a:endParaRPr lang="en-GB" sz="1200" dirty="0">
              <a:latin typeface="Barlow" panose="00000500000000000000" pitchFamily="2" charset="0"/>
            </a:endParaRPr>
          </a:p>
        </p:txBody>
      </p:sp>
      <p:pic>
        <p:nvPicPr>
          <p:cNvPr id="4" name="Picture 3" descr="A screenshot of a computer&#10;&#10;Description automatically generated">
            <a:extLst>
              <a:ext uri="{FF2B5EF4-FFF2-40B4-BE49-F238E27FC236}">
                <a16:creationId xmlns:a16="http://schemas.microsoft.com/office/drawing/2014/main" id="{88F86DD0-489C-FA9A-B542-8C3A24EB0DAD}"/>
              </a:ext>
            </a:extLst>
          </p:cNvPr>
          <p:cNvPicPr>
            <a:picLocks noChangeAspect="1"/>
          </p:cNvPicPr>
          <p:nvPr/>
        </p:nvPicPr>
        <p:blipFill>
          <a:blip r:embed="rId6"/>
          <a:stretch>
            <a:fillRect/>
          </a:stretch>
        </p:blipFill>
        <p:spPr>
          <a:xfrm>
            <a:off x="5814915" y="3196801"/>
            <a:ext cx="3229866" cy="783948"/>
          </a:xfrm>
          <a:prstGeom prst="rect">
            <a:avLst/>
          </a:prstGeom>
        </p:spPr>
      </p:pic>
      <p:sp>
        <p:nvSpPr>
          <p:cNvPr id="13" name="TextBox 12">
            <a:extLst>
              <a:ext uri="{FF2B5EF4-FFF2-40B4-BE49-F238E27FC236}">
                <a16:creationId xmlns:a16="http://schemas.microsoft.com/office/drawing/2014/main" id="{45BA14E1-84D0-59C8-DD5E-150C673BFF3E}"/>
              </a:ext>
            </a:extLst>
          </p:cNvPr>
          <p:cNvSpPr txBox="1"/>
          <p:nvPr/>
        </p:nvSpPr>
        <p:spPr>
          <a:xfrm>
            <a:off x="242521" y="3137604"/>
            <a:ext cx="7025557" cy="276999"/>
          </a:xfrm>
          <a:prstGeom prst="rect">
            <a:avLst/>
          </a:prstGeom>
          <a:noFill/>
        </p:spPr>
        <p:txBody>
          <a:bodyPr wrap="square">
            <a:spAutoFit/>
          </a:bodyPr>
          <a:lstStyle/>
          <a:p>
            <a:pPr marL="171450" indent="-171450">
              <a:buFont typeface="Arial" panose="020B0604020202020204" pitchFamily="34" charset="0"/>
              <a:buChar char="•"/>
            </a:pPr>
            <a:r>
              <a:rPr lang="en-GB" sz="1200" dirty="0">
                <a:solidFill>
                  <a:schemeClr val="tx1"/>
                </a:solidFill>
                <a:latin typeface="Barlow" panose="00000500000000000000" pitchFamily="2" charset="0"/>
              </a:rPr>
              <a:t>Save money and energy (by facilitating  local transactions)</a:t>
            </a:r>
            <a:endParaRPr lang="en-GB" sz="1200" b="0" i="0" u="none" strike="noStrike" baseline="0" dirty="0">
              <a:latin typeface="Barlow" panose="00000500000000000000" pitchFamily="2" charset="0"/>
            </a:endParaRPr>
          </a:p>
        </p:txBody>
      </p:sp>
      <p:sp>
        <p:nvSpPr>
          <p:cNvPr id="14" name="TextBox 13">
            <a:extLst>
              <a:ext uri="{FF2B5EF4-FFF2-40B4-BE49-F238E27FC236}">
                <a16:creationId xmlns:a16="http://schemas.microsoft.com/office/drawing/2014/main" id="{B3165AFD-8728-F066-6735-6434C56F9DE4}"/>
              </a:ext>
            </a:extLst>
          </p:cNvPr>
          <p:cNvSpPr txBox="1"/>
          <p:nvPr/>
        </p:nvSpPr>
        <p:spPr>
          <a:xfrm>
            <a:off x="244042" y="3420677"/>
            <a:ext cx="2188934" cy="276999"/>
          </a:xfrm>
          <a:prstGeom prst="rect">
            <a:avLst/>
          </a:prstGeom>
          <a:noFill/>
        </p:spPr>
        <p:txBody>
          <a:bodyPr wrap="square">
            <a:spAutoFit/>
          </a:bodyPr>
          <a:lstStyle/>
          <a:p>
            <a:pPr marL="171450" indent="-171450">
              <a:buFont typeface="Arial" panose="020B0604020202020204" pitchFamily="34" charset="0"/>
              <a:buChar char="•"/>
            </a:pPr>
            <a:r>
              <a:rPr lang="en-GB" sz="1200" dirty="0">
                <a:solidFill>
                  <a:schemeClr val="tx1"/>
                </a:solidFill>
                <a:latin typeface="Barlow" panose="00000500000000000000" pitchFamily="2" charset="0"/>
              </a:rPr>
              <a:t>Avoid peaks.</a:t>
            </a:r>
          </a:p>
        </p:txBody>
      </p:sp>
      <p:sp>
        <p:nvSpPr>
          <p:cNvPr id="20" name="TextBox 19">
            <a:extLst>
              <a:ext uri="{FF2B5EF4-FFF2-40B4-BE49-F238E27FC236}">
                <a16:creationId xmlns:a16="http://schemas.microsoft.com/office/drawing/2014/main" id="{8EF08B15-FEAE-C64E-B0D2-30CEF803320E}"/>
              </a:ext>
            </a:extLst>
          </p:cNvPr>
          <p:cNvSpPr txBox="1"/>
          <p:nvPr/>
        </p:nvSpPr>
        <p:spPr>
          <a:xfrm>
            <a:off x="244042" y="3703750"/>
            <a:ext cx="3085044" cy="276999"/>
          </a:xfrm>
          <a:prstGeom prst="rect">
            <a:avLst/>
          </a:prstGeom>
          <a:noFill/>
        </p:spPr>
        <p:txBody>
          <a:bodyPr wrap="square">
            <a:spAutoFit/>
          </a:bodyPr>
          <a:lstStyle/>
          <a:p>
            <a:pPr marL="171450" indent="-171450">
              <a:buFont typeface="Arial" panose="020B0604020202020204" pitchFamily="34" charset="0"/>
              <a:buChar char="•"/>
            </a:pPr>
            <a:r>
              <a:rPr lang="en-GB" sz="1200" dirty="0">
                <a:solidFill>
                  <a:schemeClr val="tx1"/>
                </a:solidFill>
                <a:latin typeface="Barlow" panose="00000500000000000000" pitchFamily="2" charset="0"/>
              </a:rPr>
              <a:t>Integrate renewable energies.</a:t>
            </a:r>
          </a:p>
        </p:txBody>
      </p:sp>
    </p:spTree>
    <p:extLst>
      <p:ext uri="{BB962C8B-B14F-4D97-AF65-F5344CB8AC3E}">
        <p14:creationId xmlns:p14="http://schemas.microsoft.com/office/powerpoint/2010/main" val="2014515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P spid="11" grpId="0"/>
      <p:bldP spid="16" grpId="0"/>
      <p:bldP spid="19" grpId="0"/>
      <p:bldP spid="15" grpId="0"/>
      <p:bldP spid="22" grpId="0"/>
      <p:bldP spid="13" grpId="0"/>
      <p:bldP spid="14"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0" name="TextBox 9">
            <a:extLst>
              <a:ext uri="{FF2B5EF4-FFF2-40B4-BE49-F238E27FC236}">
                <a16:creationId xmlns:a16="http://schemas.microsoft.com/office/drawing/2014/main" id="{95400A04-8A32-DA13-B78C-5737BF1578DD}"/>
              </a:ext>
            </a:extLst>
          </p:cNvPr>
          <p:cNvSpPr txBox="1"/>
          <p:nvPr/>
        </p:nvSpPr>
        <p:spPr>
          <a:xfrm>
            <a:off x="399183" y="1129644"/>
            <a:ext cx="8345633" cy="461665"/>
          </a:xfrm>
          <a:prstGeom prst="rect">
            <a:avLst/>
          </a:prstGeom>
          <a:noFill/>
        </p:spPr>
        <p:txBody>
          <a:bodyPr wrap="square">
            <a:spAutoFit/>
          </a:bodyPr>
          <a:lstStyle/>
          <a:p>
            <a:r>
              <a:rPr lang="en-GB" sz="1200" dirty="0">
                <a:latin typeface="Barlow" panose="00000500000000000000" pitchFamily="2" charset="0"/>
              </a:rPr>
              <a:t>How can we integrate into the coordination model a mechanism of </a:t>
            </a:r>
            <a:r>
              <a:rPr lang="en-GB" sz="1200" b="1" dirty="0">
                <a:latin typeface="Barlow" panose="00000500000000000000" pitchFamily="2" charset="0"/>
              </a:rPr>
              <a:t>Gossip based Federated learning</a:t>
            </a:r>
            <a:r>
              <a:rPr lang="en-GB" sz="1200" dirty="0">
                <a:latin typeface="Barlow" panose="00000500000000000000" pitchFamily="2" charset="0"/>
              </a:rPr>
              <a:t>, with an aggregator that the client layer can define on the fly? </a:t>
            </a:r>
            <a:endParaRPr lang="en-CH" sz="1200" dirty="0">
              <a:latin typeface="Barlow" panose="00000500000000000000" pitchFamily="2" charset="0"/>
            </a:endParaRPr>
          </a:p>
        </p:txBody>
      </p:sp>
      <p:pic>
        <p:nvPicPr>
          <p:cNvPr id="4" name="Picture 3" descr="A picture containing clipart&#10;&#10;Description automatically generated">
            <a:extLst>
              <a:ext uri="{FF2B5EF4-FFF2-40B4-BE49-F238E27FC236}">
                <a16:creationId xmlns:a16="http://schemas.microsoft.com/office/drawing/2014/main" id="{FDE92564-C09D-C670-5CA6-1BAAD214FA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1252" y="960393"/>
            <a:ext cx="246263" cy="194470"/>
          </a:xfrm>
          <a:prstGeom prst="rect">
            <a:avLst/>
          </a:prstGeom>
        </p:spPr>
      </p:pic>
      <p:sp>
        <p:nvSpPr>
          <p:cNvPr id="5" name="TextBox 4">
            <a:extLst>
              <a:ext uri="{FF2B5EF4-FFF2-40B4-BE49-F238E27FC236}">
                <a16:creationId xmlns:a16="http://schemas.microsoft.com/office/drawing/2014/main" id="{78BE79EB-A290-614E-B93F-20C92078747D}"/>
              </a:ext>
            </a:extLst>
          </p:cNvPr>
          <p:cNvSpPr txBox="1"/>
          <p:nvPr/>
        </p:nvSpPr>
        <p:spPr>
          <a:xfrm>
            <a:off x="-3540" y="897963"/>
            <a:ext cx="2173499" cy="289310"/>
          </a:xfrm>
          <a:prstGeom prst="rect">
            <a:avLst/>
          </a:prstGeom>
          <a:noFill/>
        </p:spPr>
        <p:txBody>
          <a:bodyPr wrap="square">
            <a:spAutoFit/>
          </a:bodyPr>
          <a:lstStyle/>
          <a:p>
            <a:pPr marL="177800" lvl="0" indent="-139700" algn="l" rtl="0">
              <a:lnSpc>
                <a:spcPct val="80000"/>
              </a:lnSpc>
              <a:spcBef>
                <a:spcPts val="800"/>
              </a:spcBef>
              <a:spcAft>
                <a:spcPts val="0"/>
              </a:spcAft>
              <a:buClr>
                <a:schemeClr val="dk1"/>
              </a:buClr>
              <a:buSzPts val="1600"/>
              <a:buChar char="•"/>
            </a:pPr>
            <a:r>
              <a:rPr lang="en-US" sz="1600" dirty="0">
                <a:latin typeface="Barlow" panose="00000500000000000000" pitchFamily="2" charset="0"/>
              </a:rPr>
              <a:t>Research questions</a:t>
            </a:r>
            <a:endParaRPr lang="en-US" sz="1300" dirty="0">
              <a:solidFill>
                <a:schemeClr val="accent1"/>
              </a:solidFill>
              <a:latin typeface="Barlow" panose="00000500000000000000" pitchFamily="2" charset="0"/>
            </a:endParaRPr>
          </a:p>
        </p:txBody>
      </p:sp>
      <p:sp>
        <p:nvSpPr>
          <p:cNvPr id="7" name="TextBox 6">
            <a:extLst>
              <a:ext uri="{FF2B5EF4-FFF2-40B4-BE49-F238E27FC236}">
                <a16:creationId xmlns:a16="http://schemas.microsoft.com/office/drawing/2014/main" id="{D7988500-543E-7D89-ACB1-05344315FD64}"/>
              </a:ext>
            </a:extLst>
          </p:cNvPr>
          <p:cNvSpPr txBox="1"/>
          <p:nvPr/>
        </p:nvSpPr>
        <p:spPr>
          <a:xfrm>
            <a:off x="0" y="1570911"/>
            <a:ext cx="1266590" cy="289310"/>
          </a:xfrm>
          <a:prstGeom prst="rect">
            <a:avLst/>
          </a:prstGeom>
          <a:noFill/>
        </p:spPr>
        <p:txBody>
          <a:bodyPr wrap="square">
            <a:spAutoFit/>
          </a:bodyPr>
          <a:lstStyle/>
          <a:p>
            <a:pPr marL="177800" lvl="0" indent="-139700" algn="l" rtl="0">
              <a:lnSpc>
                <a:spcPct val="80000"/>
              </a:lnSpc>
              <a:spcBef>
                <a:spcPts val="800"/>
              </a:spcBef>
              <a:spcAft>
                <a:spcPts val="0"/>
              </a:spcAft>
              <a:buClr>
                <a:schemeClr val="dk1"/>
              </a:buClr>
              <a:buSzPts val="1600"/>
              <a:buChar char="•"/>
            </a:pPr>
            <a:r>
              <a:rPr lang="en-US" sz="1600" dirty="0">
                <a:latin typeface="Barlow" panose="00000500000000000000" pitchFamily="2" charset="0"/>
              </a:rPr>
              <a:t>Method</a:t>
            </a:r>
            <a:endParaRPr lang="en-US" sz="1300" dirty="0">
              <a:solidFill>
                <a:schemeClr val="accent1"/>
              </a:solidFill>
              <a:latin typeface="Barlow" panose="00000500000000000000" pitchFamily="2" charset="0"/>
            </a:endParaRPr>
          </a:p>
        </p:txBody>
      </p:sp>
      <p:sp>
        <p:nvSpPr>
          <p:cNvPr id="14" name="Google Shape;170;p30">
            <a:extLst>
              <a:ext uri="{FF2B5EF4-FFF2-40B4-BE49-F238E27FC236}">
                <a16:creationId xmlns:a16="http://schemas.microsoft.com/office/drawing/2014/main" id="{D25323EC-CA3C-2F20-B25D-6D3AA1F1647D}"/>
              </a:ext>
            </a:extLst>
          </p:cNvPr>
          <p:cNvSpPr txBox="1">
            <a:spLocks/>
          </p:cNvSpPr>
          <p:nvPr/>
        </p:nvSpPr>
        <p:spPr>
          <a:xfrm>
            <a:off x="1096101" y="-26521"/>
            <a:ext cx="8237310" cy="994200"/>
          </a:xfrm>
          <a:prstGeom prst="rect">
            <a:avLst/>
          </a:prstGeom>
          <a:noFill/>
          <a:ln>
            <a:noFill/>
          </a:ln>
        </p:spPr>
        <p:txBody>
          <a:bodyPr spcFirstLastPara="1" wrap="square" lIns="68575" tIns="34275" rIns="685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400"/>
              <a:buFont typeface="Barlow SemiBold"/>
              <a:buNone/>
              <a:defRPr sz="3300" b="0" i="0" u="none" strike="noStrike" cap="none">
                <a:solidFill>
                  <a:schemeClr val="dk1"/>
                </a:solidFill>
                <a:latin typeface="Barlow SemiBold"/>
                <a:ea typeface="Barlow SemiBold"/>
                <a:cs typeface="Barlow SemiBold"/>
                <a:sym typeface="Barlow SemiBold"/>
              </a:defRPr>
            </a:lvl1pPr>
            <a:lvl2pPr marR="0" lvl="1" algn="l" rtl="0">
              <a:lnSpc>
                <a:spcPct val="100000"/>
              </a:lnSpc>
              <a:spcBef>
                <a:spcPts val="0"/>
              </a:spcBef>
              <a:spcAft>
                <a:spcPts val="0"/>
              </a:spcAft>
              <a:buClr>
                <a:srgbClr val="000000"/>
              </a:buClr>
              <a:buSzPts val="1100"/>
              <a:buFont typeface="Barlow SemiBold"/>
              <a:buNone/>
              <a:defRPr sz="1400" b="0" i="0" u="none" strike="noStrike" cap="none">
                <a:solidFill>
                  <a:srgbClr val="000000"/>
                </a:solidFill>
                <a:latin typeface="Barlow SemiBold"/>
                <a:ea typeface="Barlow SemiBold"/>
                <a:cs typeface="Barlow SemiBold"/>
                <a:sym typeface="Barlow SemiBold"/>
              </a:defRPr>
            </a:lvl2pPr>
            <a:lvl3pPr marR="0" lvl="2" algn="l" rtl="0">
              <a:lnSpc>
                <a:spcPct val="100000"/>
              </a:lnSpc>
              <a:spcBef>
                <a:spcPts val="0"/>
              </a:spcBef>
              <a:spcAft>
                <a:spcPts val="0"/>
              </a:spcAft>
              <a:buClr>
                <a:srgbClr val="000000"/>
              </a:buClr>
              <a:buSzPts val="1100"/>
              <a:buFont typeface="Barlow SemiBold"/>
              <a:buNone/>
              <a:defRPr sz="1400" b="0" i="0" u="none" strike="noStrike" cap="none">
                <a:solidFill>
                  <a:srgbClr val="000000"/>
                </a:solidFill>
                <a:latin typeface="Barlow SemiBold"/>
                <a:ea typeface="Barlow SemiBold"/>
                <a:cs typeface="Barlow SemiBold"/>
                <a:sym typeface="Barlow SemiBold"/>
              </a:defRPr>
            </a:lvl3pPr>
            <a:lvl4pPr marR="0" lvl="3" algn="l" rtl="0">
              <a:lnSpc>
                <a:spcPct val="100000"/>
              </a:lnSpc>
              <a:spcBef>
                <a:spcPts val="0"/>
              </a:spcBef>
              <a:spcAft>
                <a:spcPts val="0"/>
              </a:spcAft>
              <a:buClr>
                <a:srgbClr val="000000"/>
              </a:buClr>
              <a:buSzPts val="1100"/>
              <a:buFont typeface="Barlow SemiBold"/>
              <a:buNone/>
              <a:defRPr sz="1400" b="0" i="0" u="none" strike="noStrike" cap="none">
                <a:solidFill>
                  <a:srgbClr val="000000"/>
                </a:solidFill>
                <a:latin typeface="Barlow SemiBold"/>
                <a:ea typeface="Barlow SemiBold"/>
                <a:cs typeface="Barlow SemiBold"/>
                <a:sym typeface="Barlow SemiBold"/>
              </a:defRPr>
            </a:lvl4pPr>
            <a:lvl5pPr marR="0" lvl="4" algn="l" rtl="0">
              <a:lnSpc>
                <a:spcPct val="100000"/>
              </a:lnSpc>
              <a:spcBef>
                <a:spcPts val="0"/>
              </a:spcBef>
              <a:spcAft>
                <a:spcPts val="0"/>
              </a:spcAft>
              <a:buClr>
                <a:srgbClr val="000000"/>
              </a:buClr>
              <a:buSzPts val="1100"/>
              <a:buFont typeface="Barlow SemiBold"/>
              <a:buNone/>
              <a:defRPr sz="1400" b="0" i="0" u="none" strike="noStrike" cap="none">
                <a:solidFill>
                  <a:srgbClr val="000000"/>
                </a:solidFill>
                <a:latin typeface="Barlow SemiBold"/>
                <a:ea typeface="Barlow SemiBold"/>
                <a:cs typeface="Barlow SemiBold"/>
                <a:sym typeface="Barlow SemiBold"/>
              </a:defRPr>
            </a:lvl5pPr>
            <a:lvl6pPr marR="0" lvl="5" algn="l" rtl="0">
              <a:lnSpc>
                <a:spcPct val="100000"/>
              </a:lnSpc>
              <a:spcBef>
                <a:spcPts val="0"/>
              </a:spcBef>
              <a:spcAft>
                <a:spcPts val="0"/>
              </a:spcAft>
              <a:buClr>
                <a:srgbClr val="000000"/>
              </a:buClr>
              <a:buSzPts val="1100"/>
              <a:buFont typeface="Barlow SemiBold"/>
              <a:buNone/>
              <a:defRPr sz="1400" b="0" i="0" u="none" strike="noStrike" cap="none">
                <a:solidFill>
                  <a:srgbClr val="000000"/>
                </a:solidFill>
                <a:latin typeface="Barlow SemiBold"/>
                <a:ea typeface="Barlow SemiBold"/>
                <a:cs typeface="Barlow SemiBold"/>
                <a:sym typeface="Barlow SemiBold"/>
              </a:defRPr>
            </a:lvl6pPr>
            <a:lvl7pPr marR="0" lvl="6" algn="l" rtl="0">
              <a:lnSpc>
                <a:spcPct val="100000"/>
              </a:lnSpc>
              <a:spcBef>
                <a:spcPts val="0"/>
              </a:spcBef>
              <a:spcAft>
                <a:spcPts val="0"/>
              </a:spcAft>
              <a:buClr>
                <a:srgbClr val="000000"/>
              </a:buClr>
              <a:buSzPts val="1100"/>
              <a:buFont typeface="Barlow SemiBold"/>
              <a:buNone/>
              <a:defRPr sz="1400" b="0" i="0" u="none" strike="noStrike" cap="none">
                <a:solidFill>
                  <a:srgbClr val="000000"/>
                </a:solidFill>
                <a:latin typeface="Barlow SemiBold"/>
                <a:ea typeface="Barlow SemiBold"/>
                <a:cs typeface="Barlow SemiBold"/>
                <a:sym typeface="Barlow SemiBold"/>
              </a:defRPr>
            </a:lvl7pPr>
            <a:lvl8pPr marR="0" lvl="7" algn="l" rtl="0">
              <a:lnSpc>
                <a:spcPct val="100000"/>
              </a:lnSpc>
              <a:spcBef>
                <a:spcPts val="0"/>
              </a:spcBef>
              <a:spcAft>
                <a:spcPts val="0"/>
              </a:spcAft>
              <a:buClr>
                <a:srgbClr val="000000"/>
              </a:buClr>
              <a:buSzPts val="1100"/>
              <a:buFont typeface="Barlow SemiBold"/>
              <a:buNone/>
              <a:defRPr sz="1400" b="0" i="0" u="none" strike="noStrike" cap="none">
                <a:solidFill>
                  <a:srgbClr val="000000"/>
                </a:solidFill>
                <a:latin typeface="Barlow SemiBold"/>
                <a:ea typeface="Barlow SemiBold"/>
                <a:cs typeface="Barlow SemiBold"/>
                <a:sym typeface="Barlow SemiBold"/>
              </a:defRPr>
            </a:lvl8pPr>
            <a:lvl9pPr marR="0" lvl="8" algn="l" rtl="0">
              <a:lnSpc>
                <a:spcPct val="100000"/>
              </a:lnSpc>
              <a:spcBef>
                <a:spcPts val="0"/>
              </a:spcBef>
              <a:spcAft>
                <a:spcPts val="0"/>
              </a:spcAft>
              <a:buClr>
                <a:srgbClr val="000000"/>
              </a:buClr>
              <a:buSzPts val="1100"/>
              <a:buFont typeface="Barlow SemiBold"/>
              <a:buNone/>
              <a:defRPr sz="1400" b="0" i="0" u="none" strike="noStrike" cap="none">
                <a:solidFill>
                  <a:srgbClr val="000000"/>
                </a:solidFill>
                <a:latin typeface="Barlow SemiBold"/>
                <a:ea typeface="Barlow SemiBold"/>
                <a:cs typeface="Barlow SemiBold"/>
                <a:sym typeface="Barlow SemiBold"/>
              </a:defRPr>
            </a:lvl9pPr>
          </a:lstStyle>
          <a:p>
            <a:pPr>
              <a:buSzPts val="3300"/>
              <a:buFont typeface="Play"/>
              <a:buNone/>
            </a:pPr>
            <a:r>
              <a:rPr lang="en-US" sz="2400" dirty="0">
                <a:latin typeface="Barlow SemiBold" panose="00000700000000000000" pitchFamily="2" charset="0"/>
              </a:rPr>
              <a:t>2: Gossip coordination mechanism for distributed Learning</a:t>
            </a:r>
          </a:p>
        </p:txBody>
      </p:sp>
      <p:sp>
        <p:nvSpPr>
          <p:cNvPr id="13" name="TextBox 12">
            <a:extLst>
              <a:ext uri="{FF2B5EF4-FFF2-40B4-BE49-F238E27FC236}">
                <a16:creationId xmlns:a16="http://schemas.microsoft.com/office/drawing/2014/main" id="{63477B65-8629-4512-8854-D97FEF740F9C}"/>
              </a:ext>
            </a:extLst>
          </p:cNvPr>
          <p:cNvSpPr txBox="1"/>
          <p:nvPr/>
        </p:nvSpPr>
        <p:spPr>
          <a:xfrm>
            <a:off x="356003" y="1809327"/>
            <a:ext cx="6885537" cy="276999"/>
          </a:xfrm>
          <a:prstGeom prst="rect">
            <a:avLst/>
          </a:prstGeom>
          <a:noFill/>
        </p:spPr>
        <p:txBody>
          <a:bodyPr wrap="square">
            <a:spAutoFit/>
          </a:bodyPr>
          <a:lstStyle/>
          <a:p>
            <a:pPr marL="171450" marR="0" lvl="0" indent="-171450" algn="l" rtl="0">
              <a:lnSpc>
                <a:spcPct val="100000"/>
              </a:lnSpc>
              <a:spcBef>
                <a:spcPts val="0"/>
              </a:spcBef>
              <a:spcAft>
                <a:spcPts val="0"/>
              </a:spcAft>
              <a:buClr>
                <a:srgbClr val="000000"/>
              </a:buClr>
              <a:buSzPct val="100000"/>
              <a:buFont typeface="Arial" panose="020B0604020202020204" pitchFamily="34" charset="0"/>
              <a:buChar char="•"/>
            </a:pPr>
            <a:r>
              <a:rPr lang="en-GB" sz="1200" dirty="0">
                <a:latin typeface="Barlow" panose="00000500000000000000" pitchFamily="2" charset="0"/>
                <a:cs typeface="Arial" panose="020B0604020202020204" pitchFamily="34" charset="0"/>
              </a:rPr>
              <a:t>Introduce the “gossip” mechanism into the coordination model with a generic aggregator</a:t>
            </a:r>
          </a:p>
        </p:txBody>
      </p:sp>
      <p:sp>
        <p:nvSpPr>
          <p:cNvPr id="3" name="Google Shape;124;p3">
            <a:extLst>
              <a:ext uri="{FF2B5EF4-FFF2-40B4-BE49-F238E27FC236}">
                <a16:creationId xmlns:a16="http://schemas.microsoft.com/office/drawing/2014/main" id="{75B6F356-B3F9-8B04-CCD3-490E78CFACCC}"/>
              </a:ext>
            </a:extLst>
          </p:cNvPr>
          <p:cNvSpPr/>
          <p:nvPr/>
        </p:nvSpPr>
        <p:spPr>
          <a:xfrm>
            <a:off x="1079991" y="54686"/>
            <a:ext cx="8005226" cy="796733"/>
          </a:xfrm>
          <a:prstGeom prst="rect">
            <a:avLst/>
          </a:prstGeom>
          <a:noFill/>
          <a:ln w="254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dirty="0">
              <a:solidFill>
                <a:schemeClr val="lt2"/>
              </a:solidFill>
              <a:latin typeface="Barlow" panose="00000500000000000000" pitchFamily="2" charset="0"/>
              <a:ea typeface="Calibri"/>
              <a:cs typeface="Calibri"/>
              <a:sym typeface="Calibri"/>
            </a:endParaRPr>
          </a:p>
        </p:txBody>
      </p:sp>
      <p:sp>
        <p:nvSpPr>
          <p:cNvPr id="9" name="Espace réservé du numéro de diapositive 1">
            <a:extLst>
              <a:ext uri="{FF2B5EF4-FFF2-40B4-BE49-F238E27FC236}">
                <a16:creationId xmlns:a16="http://schemas.microsoft.com/office/drawing/2014/main" id="{8118CDD5-4202-734F-C4E0-3E76BF1F9DBC}"/>
              </a:ext>
            </a:extLst>
          </p:cNvPr>
          <p:cNvSpPr>
            <a:spLocks noGrp="1"/>
          </p:cNvSpPr>
          <p:nvPr>
            <p:ph type="sldNum" sz="quarter" idx="12"/>
          </p:nvPr>
        </p:nvSpPr>
        <p:spPr>
          <a:xfrm>
            <a:off x="8853403" y="4862051"/>
            <a:ext cx="278703" cy="281449"/>
          </a:xfrm>
        </p:spPr>
        <p:txBody>
          <a:bodyPr/>
          <a:lstStyle/>
          <a:p>
            <a:fld id="{211527CB-DA45-4494-8092-3F008ECA875E}" type="slidenum">
              <a:rPr lang="en-GB" sz="700" smtClean="0">
                <a:latin typeface="Barlow" panose="00000500000000000000" pitchFamily="2" charset="0"/>
              </a:rPr>
              <a:t>6</a:t>
            </a:fld>
            <a:endParaRPr lang="en-GB" sz="700" dirty="0">
              <a:latin typeface="Barlow" panose="00000500000000000000" pitchFamily="2" charset="0"/>
            </a:endParaRPr>
          </a:p>
        </p:txBody>
      </p:sp>
      <p:pic>
        <p:nvPicPr>
          <p:cNvPr id="11" name="Picture 10">
            <a:extLst>
              <a:ext uri="{FF2B5EF4-FFF2-40B4-BE49-F238E27FC236}">
                <a16:creationId xmlns:a16="http://schemas.microsoft.com/office/drawing/2014/main" id="{2B88A1C7-471A-2500-3411-B2434861E989}"/>
              </a:ext>
            </a:extLst>
          </p:cNvPr>
          <p:cNvPicPr>
            <a:picLocks noChangeAspect="1"/>
          </p:cNvPicPr>
          <p:nvPr/>
        </p:nvPicPr>
        <p:blipFill>
          <a:blip r:embed="rId4"/>
          <a:stretch>
            <a:fillRect/>
          </a:stretch>
        </p:blipFill>
        <p:spPr>
          <a:xfrm>
            <a:off x="124867" y="50547"/>
            <a:ext cx="912453" cy="638717"/>
          </a:xfrm>
          <a:prstGeom prst="rect">
            <a:avLst/>
          </a:prstGeom>
        </p:spPr>
      </p:pic>
      <p:sp>
        <p:nvSpPr>
          <p:cNvPr id="2" name="TextBox 1">
            <a:extLst>
              <a:ext uri="{FF2B5EF4-FFF2-40B4-BE49-F238E27FC236}">
                <a16:creationId xmlns:a16="http://schemas.microsoft.com/office/drawing/2014/main" id="{9A27BA85-C48D-E277-ACF0-8668720FF8C6}"/>
              </a:ext>
            </a:extLst>
          </p:cNvPr>
          <p:cNvSpPr txBox="1"/>
          <p:nvPr/>
        </p:nvSpPr>
        <p:spPr>
          <a:xfrm>
            <a:off x="353210" y="2048510"/>
            <a:ext cx="8610705" cy="276999"/>
          </a:xfrm>
          <a:prstGeom prst="rect">
            <a:avLst/>
          </a:prstGeom>
          <a:noFill/>
        </p:spPr>
        <p:txBody>
          <a:bodyPr wrap="square">
            <a:spAutoFit/>
          </a:bodyPr>
          <a:lstStyle/>
          <a:p>
            <a:pPr marL="171450" marR="0" lvl="0" indent="-171450" algn="l" rtl="0">
              <a:lnSpc>
                <a:spcPct val="100000"/>
              </a:lnSpc>
              <a:spcBef>
                <a:spcPts val="0"/>
              </a:spcBef>
              <a:spcAft>
                <a:spcPts val="0"/>
              </a:spcAft>
              <a:buClr>
                <a:srgbClr val="000000"/>
              </a:buClr>
              <a:buSzPct val="100000"/>
              <a:buFont typeface="Arial" panose="020B0604020202020204" pitchFamily="34" charset="0"/>
              <a:buChar char="•"/>
            </a:pPr>
            <a:r>
              <a:rPr lang="en-GB" sz="1200" dirty="0">
                <a:latin typeface="Barlow" panose="00000500000000000000" pitchFamily="2" charset="0"/>
                <a:cs typeface="Arial" panose="020B0604020202020204" pitchFamily="34" charset="0"/>
              </a:rPr>
              <a:t>Apply the “gossip” mechanism to distribute and combine a generic structure of learning models.</a:t>
            </a:r>
          </a:p>
        </p:txBody>
      </p:sp>
      <p:sp>
        <p:nvSpPr>
          <p:cNvPr id="6" name="TextBox 5">
            <a:extLst>
              <a:ext uri="{FF2B5EF4-FFF2-40B4-BE49-F238E27FC236}">
                <a16:creationId xmlns:a16="http://schemas.microsoft.com/office/drawing/2014/main" id="{648D22DA-064A-023F-E40B-0E45455DAA55}"/>
              </a:ext>
            </a:extLst>
          </p:cNvPr>
          <p:cNvSpPr txBox="1"/>
          <p:nvPr/>
        </p:nvSpPr>
        <p:spPr>
          <a:xfrm>
            <a:off x="353210" y="4731615"/>
            <a:ext cx="6758008" cy="276999"/>
          </a:xfrm>
          <a:prstGeom prst="rect">
            <a:avLst/>
          </a:prstGeom>
          <a:noFill/>
        </p:spPr>
        <p:txBody>
          <a:bodyPr wrap="square">
            <a:spAutoFit/>
          </a:bodyPr>
          <a:lstStyle/>
          <a:p>
            <a:r>
              <a:rPr lang="en-US" sz="1200" dirty="0">
                <a:latin typeface="Barlow" panose="00000500000000000000" pitchFamily="2" charset="0"/>
              </a:rPr>
              <a:t>•  Experimentation with 2 different learning models: Markov Chains and LSTM.</a:t>
            </a:r>
            <a:endParaRPr lang="en-US" sz="1200" dirty="0">
              <a:effectLst/>
              <a:latin typeface="Barlow" panose="00000500000000000000" pitchFamily="2" charset="0"/>
            </a:endParaRPr>
          </a:p>
        </p:txBody>
      </p:sp>
      <p:sp>
        <p:nvSpPr>
          <p:cNvPr id="20" name="Arrow: Right 19">
            <a:extLst>
              <a:ext uri="{FF2B5EF4-FFF2-40B4-BE49-F238E27FC236}">
                <a16:creationId xmlns:a16="http://schemas.microsoft.com/office/drawing/2014/main" id="{53AEA0A6-2D52-5860-CC24-446AEF48A055}"/>
              </a:ext>
            </a:extLst>
          </p:cNvPr>
          <p:cNvSpPr/>
          <p:nvPr/>
        </p:nvSpPr>
        <p:spPr>
          <a:xfrm>
            <a:off x="4698831" y="3225837"/>
            <a:ext cx="166447" cy="118183"/>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H"/>
          </a:p>
        </p:txBody>
      </p:sp>
      <p:pic>
        <p:nvPicPr>
          <p:cNvPr id="17" name="Picture 16">
            <a:extLst>
              <a:ext uri="{FF2B5EF4-FFF2-40B4-BE49-F238E27FC236}">
                <a16:creationId xmlns:a16="http://schemas.microsoft.com/office/drawing/2014/main" id="{9332BFEB-CB32-F3FA-7D08-E357AA89C197}"/>
              </a:ext>
            </a:extLst>
          </p:cNvPr>
          <p:cNvPicPr>
            <a:picLocks noChangeAspect="1"/>
          </p:cNvPicPr>
          <p:nvPr/>
        </p:nvPicPr>
        <p:blipFill>
          <a:blip r:embed="rId5"/>
          <a:stretch>
            <a:fillRect/>
          </a:stretch>
        </p:blipFill>
        <p:spPr>
          <a:xfrm>
            <a:off x="577821" y="2341931"/>
            <a:ext cx="3524279" cy="1967228"/>
          </a:xfrm>
          <a:prstGeom prst="rect">
            <a:avLst/>
          </a:prstGeom>
        </p:spPr>
      </p:pic>
      <p:pic>
        <p:nvPicPr>
          <p:cNvPr id="21" name="Picture 20">
            <a:extLst>
              <a:ext uri="{FF2B5EF4-FFF2-40B4-BE49-F238E27FC236}">
                <a16:creationId xmlns:a16="http://schemas.microsoft.com/office/drawing/2014/main" id="{37A7B0F4-A092-860E-6647-2115EF1F9EF9}"/>
              </a:ext>
            </a:extLst>
          </p:cNvPr>
          <p:cNvPicPr>
            <a:picLocks noChangeAspect="1"/>
          </p:cNvPicPr>
          <p:nvPr/>
        </p:nvPicPr>
        <p:blipFill>
          <a:blip r:embed="rId6"/>
          <a:stretch>
            <a:fillRect/>
          </a:stretch>
        </p:blipFill>
        <p:spPr>
          <a:xfrm>
            <a:off x="5602620" y="2332360"/>
            <a:ext cx="3176972" cy="2216549"/>
          </a:xfrm>
          <a:prstGeom prst="rect">
            <a:avLst/>
          </a:prstGeom>
        </p:spPr>
      </p:pic>
      <p:sp>
        <p:nvSpPr>
          <p:cNvPr id="12" name="TextBox 11">
            <a:extLst>
              <a:ext uri="{FF2B5EF4-FFF2-40B4-BE49-F238E27FC236}">
                <a16:creationId xmlns:a16="http://schemas.microsoft.com/office/drawing/2014/main" id="{E119E8BF-682D-A8B6-C1EF-C8C7468F10AC}"/>
              </a:ext>
            </a:extLst>
          </p:cNvPr>
          <p:cNvSpPr txBox="1"/>
          <p:nvPr/>
        </p:nvSpPr>
        <p:spPr>
          <a:xfrm>
            <a:off x="1323753" y="4422501"/>
            <a:ext cx="1774998" cy="276999"/>
          </a:xfrm>
          <a:prstGeom prst="rect">
            <a:avLst/>
          </a:prstGeom>
          <a:noFill/>
        </p:spPr>
        <p:txBody>
          <a:bodyPr wrap="square">
            <a:spAutoFit/>
          </a:bodyPr>
          <a:lstStyle/>
          <a:p>
            <a:r>
              <a:rPr lang="en-US" sz="1200" dirty="0">
                <a:latin typeface="Barlow" panose="00000500000000000000" pitchFamily="2" charset="0"/>
              </a:rPr>
              <a:t>(Training models)</a:t>
            </a:r>
          </a:p>
        </p:txBody>
      </p:sp>
      <p:sp>
        <p:nvSpPr>
          <p:cNvPr id="15" name="TextBox 14">
            <a:extLst>
              <a:ext uri="{FF2B5EF4-FFF2-40B4-BE49-F238E27FC236}">
                <a16:creationId xmlns:a16="http://schemas.microsoft.com/office/drawing/2014/main" id="{38DCC48D-88D5-CC2C-21D9-A2FA02C45D65}"/>
              </a:ext>
            </a:extLst>
          </p:cNvPr>
          <p:cNvSpPr txBox="1"/>
          <p:nvPr/>
        </p:nvSpPr>
        <p:spPr>
          <a:xfrm>
            <a:off x="6405597" y="4485409"/>
            <a:ext cx="1774998" cy="276999"/>
          </a:xfrm>
          <a:prstGeom prst="rect">
            <a:avLst/>
          </a:prstGeom>
          <a:noFill/>
        </p:spPr>
        <p:txBody>
          <a:bodyPr wrap="square">
            <a:spAutoFit/>
          </a:bodyPr>
          <a:lstStyle/>
          <a:p>
            <a:r>
              <a:rPr lang="en-US" sz="1200" dirty="0">
                <a:latin typeface="Barlow" panose="00000500000000000000" pitchFamily="2" charset="0"/>
              </a:rPr>
              <a:t>(Sharing models)</a:t>
            </a:r>
            <a:endParaRPr lang="en-US" sz="1200" dirty="0">
              <a:effectLst/>
              <a:latin typeface="Barlow" panose="00000500000000000000"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p:bldP spid="7" grpId="0"/>
      <p:bldP spid="13" grpId="0"/>
      <p:bldP spid="2" grpId="0"/>
      <p:bldP spid="6" grpId="0"/>
      <p:bldP spid="20" grpId="0" animBg="1"/>
      <p:bldP spid="12"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3" name="TextBox 2">
            <a:extLst>
              <a:ext uri="{FF2B5EF4-FFF2-40B4-BE49-F238E27FC236}">
                <a16:creationId xmlns:a16="http://schemas.microsoft.com/office/drawing/2014/main" id="{4FCD8182-4DB6-78E9-8507-39D4083A310B}"/>
              </a:ext>
            </a:extLst>
          </p:cNvPr>
          <p:cNvSpPr txBox="1"/>
          <p:nvPr/>
        </p:nvSpPr>
        <p:spPr>
          <a:xfrm>
            <a:off x="4785" y="393084"/>
            <a:ext cx="1444539" cy="289310"/>
          </a:xfrm>
          <a:prstGeom prst="rect">
            <a:avLst/>
          </a:prstGeom>
          <a:noFill/>
        </p:spPr>
        <p:txBody>
          <a:bodyPr wrap="square">
            <a:spAutoFit/>
          </a:bodyPr>
          <a:lstStyle/>
          <a:p>
            <a:pPr marL="177800" lvl="0" indent="-139700" algn="l" rtl="0">
              <a:lnSpc>
                <a:spcPct val="80000"/>
              </a:lnSpc>
              <a:spcBef>
                <a:spcPts val="800"/>
              </a:spcBef>
              <a:spcAft>
                <a:spcPts val="0"/>
              </a:spcAft>
              <a:buClr>
                <a:schemeClr val="dk1"/>
              </a:buClr>
              <a:buSzPts val="1600"/>
              <a:buChar char="•"/>
            </a:pPr>
            <a:r>
              <a:rPr lang="en-US" sz="1600" dirty="0">
                <a:latin typeface="Barlow" panose="00000500000000000000" pitchFamily="2" charset="0"/>
              </a:rPr>
              <a:t>Results</a:t>
            </a:r>
            <a:endParaRPr lang="en-US" sz="1600" dirty="0">
              <a:solidFill>
                <a:schemeClr val="accent1"/>
              </a:solidFill>
              <a:latin typeface="Barlow" panose="00000500000000000000" pitchFamily="2" charset="0"/>
            </a:endParaRPr>
          </a:p>
        </p:txBody>
      </p:sp>
      <p:sp>
        <p:nvSpPr>
          <p:cNvPr id="6" name="TextBox 5">
            <a:extLst>
              <a:ext uri="{FF2B5EF4-FFF2-40B4-BE49-F238E27FC236}">
                <a16:creationId xmlns:a16="http://schemas.microsoft.com/office/drawing/2014/main" id="{B4B33398-CAD3-7E15-D8BC-112996B16BE2}"/>
              </a:ext>
            </a:extLst>
          </p:cNvPr>
          <p:cNvSpPr txBox="1"/>
          <p:nvPr/>
        </p:nvSpPr>
        <p:spPr>
          <a:xfrm>
            <a:off x="3671" y="4121472"/>
            <a:ext cx="3397405" cy="289310"/>
          </a:xfrm>
          <a:prstGeom prst="rect">
            <a:avLst/>
          </a:prstGeom>
          <a:noFill/>
        </p:spPr>
        <p:txBody>
          <a:bodyPr wrap="square">
            <a:spAutoFit/>
          </a:bodyPr>
          <a:lstStyle/>
          <a:p>
            <a:pPr marL="177800" lvl="0" indent="-190500" algn="l" rtl="0">
              <a:lnSpc>
                <a:spcPct val="80000"/>
              </a:lnSpc>
              <a:spcBef>
                <a:spcPts val="800"/>
              </a:spcBef>
              <a:spcAft>
                <a:spcPts val="0"/>
              </a:spcAft>
              <a:buSzPts val="1600"/>
              <a:buChar char="•"/>
            </a:pPr>
            <a:r>
              <a:rPr lang="en-US" sz="1600" dirty="0">
                <a:latin typeface="Barlow" panose="00000500000000000000" pitchFamily="2" charset="0"/>
              </a:rPr>
              <a:t>Example of epic fail(s)</a:t>
            </a:r>
          </a:p>
        </p:txBody>
      </p:sp>
      <p:sp>
        <p:nvSpPr>
          <p:cNvPr id="7" name="TextBox 6">
            <a:extLst>
              <a:ext uri="{FF2B5EF4-FFF2-40B4-BE49-F238E27FC236}">
                <a16:creationId xmlns:a16="http://schemas.microsoft.com/office/drawing/2014/main" id="{5ECCE1E8-53C5-EC64-8F34-9FBE3F0DA1EE}"/>
              </a:ext>
            </a:extLst>
          </p:cNvPr>
          <p:cNvSpPr txBox="1"/>
          <p:nvPr/>
        </p:nvSpPr>
        <p:spPr>
          <a:xfrm>
            <a:off x="165510" y="4422989"/>
            <a:ext cx="9063399" cy="276999"/>
          </a:xfrm>
          <a:prstGeom prst="rect">
            <a:avLst/>
          </a:prstGeom>
          <a:noFill/>
        </p:spPr>
        <p:txBody>
          <a:bodyPr wrap="square">
            <a:spAutoFit/>
          </a:bodyPr>
          <a:lstStyle/>
          <a:p>
            <a:pPr marL="171450" indent="-171450">
              <a:buFont typeface="Arial" panose="020B0604020202020204" pitchFamily="34" charset="0"/>
              <a:buChar char="•"/>
            </a:pPr>
            <a:r>
              <a:rPr lang="en-US" sz="1200" dirty="0">
                <a:latin typeface="Barlow" panose="00000500000000000000" pitchFamily="2" charset="0"/>
              </a:rPr>
              <a:t>Difficulty in predicting the gains in accuracy provided by an aggregator (depends on the ML model, hyperparameters, perimeter, ....).</a:t>
            </a:r>
            <a:endParaRPr lang="en-US" sz="1200" dirty="0">
              <a:solidFill>
                <a:schemeClr val="accent1"/>
              </a:solidFill>
              <a:latin typeface="Barlow" panose="00000500000000000000" pitchFamily="2" charset="0"/>
            </a:endParaRPr>
          </a:p>
        </p:txBody>
      </p:sp>
      <p:sp>
        <p:nvSpPr>
          <p:cNvPr id="8" name="TextBox 7">
            <a:extLst>
              <a:ext uri="{FF2B5EF4-FFF2-40B4-BE49-F238E27FC236}">
                <a16:creationId xmlns:a16="http://schemas.microsoft.com/office/drawing/2014/main" id="{4D65C4D5-159A-A3C6-5F5A-E1BE93862BFD}"/>
              </a:ext>
            </a:extLst>
          </p:cNvPr>
          <p:cNvSpPr txBox="1"/>
          <p:nvPr/>
        </p:nvSpPr>
        <p:spPr>
          <a:xfrm>
            <a:off x="-15018" y="2804979"/>
            <a:ext cx="2958940" cy="289310"/>
          </a:xfrm>
          <a:prstGeom prst="rect">
            <a:avLst/>
          </a:prstGeom>
          <a:noFill/>
        </p:spPr>
        <p:txBody>
          <a:bodyPr wrap="square">
            <a:spAutoFit/>
          </a:bodyPr>
          <a:lstStyle/>
          <a:p>
            <a:pPr marL="177800" indent="-139700">
              <a:lnSpc>
                <a:spcPct val="80000"/>
              </a:lnSpc>
              <a:spcBef>
                <a:spcPts val="800"/>
              </a:spcBef>
              <a:buClr>
                <a:schemeClr val="dk1"/>
              </a:buClr>
              <a:buSzPts val="1600"/>
              <a:buFont typeface="Arial"/>
              <a:buChar char="•"/>
            </a:pPr>
            <a:r>
              <a:rPr lang="en-GB" sz="1600" dirty="0">
                <a:latin typeface="Barlow" panose="00000500000000000000" pitchFamily="2" charset="0"/>
              </a:rPr>
              <a:t>Contributions &amp; Implications</a:t>
            </a:r>
            <a:endParaRPr lang="en-US" sz="1600" dirty="0">
              <a:solidFill>
                <a:schemeClr val="accent1"/>
              </a:solidFill>
              <a:latin typeface="Barlow" panose="00000500000000000000" pitchFamily="2" charset="0"/>
            </a:endParaRPr>
          </a:p>
        </p:txBody>
      </p:sp>
      <p:sp>
        <p:nvSpPr>
          <p:cNvPr id="11" name="TextBox 10">
            <a:extLst>
              <a:ext uri="{FF2B5EF4-FFF2-40B4-BE49-F238E27FC236}">
                <a16:creationId xmlns:a16="http://schemas.microsoft.com/office/drawing/2014/main" id="{F9CB8A43-9F42-485F-5488-790823B407C9}"/>
              </a:ext>
            </a:extLst>
          </p:cNvPr>
          <p:cNvSpPr txBox="1"/>
          <p:nvPr/>
        </p:nvSpPr>
        <p:spPr>
          <a:xfrm>
            <a:off x="170688" y="3056386"/>
            <a:ext cx="5060726" cy="276999"/>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Barlow" panose="00000500000000000000" pitchFamily="2" charset="0"/>
              </a:rPr>
              <a:t>Integration of a flexible model distribution mechanism which help:</a:t>
            </a:r>
            <a:endParaRPr lang="en-CH" sz="1200" dirty="0">
              <a:latin typeface="Barlow" panose="00000500000000000000" pitchFamily="2" charset="0"/>
            </a:endParaRPr>
          </a:p>
        </p:txBody>
      </p:sp>
      <p:sp>
        <p:nvSpPr>
          <p:cNvPr id="12" name="TextBox 11">
            <a:extLst>
              <a:ext uri="{FF2B5EF4-FFF2-40B4-BE49-F238E27FC236}">
                <a16:creationId xmlns:a16="http://schemas.microsoft.com/office/drawing/2014/main" id="{9CF1E32F-6CCF-CBB2-4C90-D8EDF5593300}"/>
              </a:ext>
            </a:extLst>
          </p:cNvPr>
          <p:cNvSpPr txBox="1"/>
          <p:nvPr/>
        </p:nvSpPr>
        <p:spPr>
          <a:xfrm>
            <a:off x="665079" y="3537528"/>
            <a:ext cx="3386221" cy="276999"/>
          </a:xfrm>
          <a:prstGeom prst="rect">
            <a:avLst/>
          </a:prstGeom>
          <a:noFill/>
        </p:spPr>
        <p:txBody>
          <a:bodyPr wrap="square" rtlCol="0">
            <a:spAutoFit/>
          </a:bodyPr>
          <a:lstStyle/>
          <a:p>
            <a:pPr marL="171450" indent="-171450">
              <a:buFont typeface="Wingdings" panose="05000000000000000000" pitchFamily="2" charset="2"/>
              <a:buChar char="ü"/>
            </a:pPr>
            <a:r>
              <a:rPr lang="en-US" sz="1200" dirty="0">
                <a:latin typeface="Barlow" panose="00000500000000000000" pitchFamily="2" charset="0"/>
              </a:rPr>
              <a:t>to reduce communication overhead.</a:t>
            </a:r>
            <a:endParaRPr lang="en-CH" sz="1200" dirty="0">
              <a:latin typeface="Barlow" panose="00000500000000000000" pitchFamily="2" charset="0"/>
            </a:endParaRPr>
          </a:p>
        </p:txBody>
      </p:sp>
      <p:sp>
        <p:nvSpPr>
          <p:cNvPr id="15" name="Espace réservé du numéro de diapositive 1">
            <a:extLst>
              <a:ext uri="{FF2B5EF4-FFF2-40B4-BE49-F238E27FC236}">
                <a16:creationId xmlns:a16="http://schemas.microsoft.com/office/drawing/2014/main" id="{14C0BE8D-029D-D19F-EC65-4450DD57D0C7}"/>
              </a:ext>
            </a:extLst>
          </p:cNvPr>
          <p:cNvSpPr>
            <a:spLocks noGrp="1"/>
          </p:cNvSpPr>
          <p:nvPr>
            <p:ph type="sldNum" sz="quarter" idx="12"/>
          </p:nvPr>
        </p:nvSpPr>
        <p:spPr>
          <a:xfrm>
            <a:off x="8853403" y="4862051"/>
            <a:ext cx="278703" cy="281449"/>
          </a:xfrm>
        </p:spPr>
        <p:txBody>
          <a:bodyPr/>
          <a:lstStyle/>
          <a:p>
            <a:fld id="{211527CB-DA45-4494-8092-3F008ECA875E}" type="slidenum">
              <a:rPr lang="en-GB" sz="700" smtClean="0">
                <a:latin typeface="Barlow" panose="00000500000000000000" pitchFamily="2" charset="0"/>
              </a:rPr>
              <a:t>7</a:t>
            </a:fld>
            <a:endParaRPr lang="en-GB" sz="700" dirty="0">
              <a:latin typeface="Barlow" panose="00000500000000000000" pitchFamily="2" charset="0"/>
            </a:endParaRPr>
          </a:p>
        </p:txBody>
      </p:sp>
      <p:sp>
        <p:nvSpPr>
          <p:cNvPr id="17" name="Google Shape;157;p28">
            <a:extLst>
              <a:ext uri="{FF2B5EF4-FFF2-40B4-BE49-F238E27FC236}">
                <a16:creationId xmlns:a16="http://schemas.microsoft.com/office/drawing/2014/main" id="{5CAC3BAD-FC46-3098-7093-A7E7A217B53D}"/>
              </a:ext>
            </a:extLst>
          </p:cNvPr>
          <p:cNvSpPr txBox="1">
            <a:spLocks/>
          </p:cNvSpPr>
          <p:nvPr/>
        </p:nvSpPr>
        <p:spPr>
          <a:xfrm>
            <a:off x="1079991" y="7438"/>
            <a:ext cx="7221047" cy="339308"/>
          </a:xfrm>
          <a:prstGeom prst="rect">
            <a:avLst/>
          </a:prstGeom>
          <a:noFill/>
          <a:ln>
            <a:noFill/>
          </a:ln>
        </p:spPr>
        <p:txBody>
          <a:bodyPr spcFirstLastPara="1" wrap="square" lIns="68575" tIns="34275" rIns="685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400"/>
              <a:buFont typeface="Barlow SemiBold"/>
              <a:buNone/>
              <a:defRPr sz="3300" b="0" i="0" u="none" strike="noStrike" cap="none">
                <a:solidFill>
                  <a:schemeClr val="dk1"/>
                </a:solidFill>
                <a:latin typeface="Barlow SemiBold"/>
                <a:ea typeface="Barlow SemiBold"/>
                <a:cs typeface="Barlow SemiBold"/>
                <a:sym typeface="Barlow SemiBold"/>
              </a:defRPr>
            </a:lvl1pPr>
            <a:lvl2pPr marR="0" lvl="1" algn="l" rtl="0">
              <a:lnSpc>
                <a:spcPct val="100000"/>
              </a:lnSpc>
              <a:spcBef>
                <a:spcPts val="0"/>
              </a:spcBef>
              <a:spcAft>
                <a:spcPts val="0"/>
              </a:spcAft>
              <a:buClr>
                <a:srgbClr val="000000"/>
              </a:buClr>
              <a:buSzPts val="1100"/>
              <a:buFont typeface="Barlow SemiBold"/>
              <a:buNone/>
              <a:defRPr sz="1400" b="0" i="0" u="none" strike="noStrike" cap="none">
                <a:solidFill>
                  <a:srgbClr val="000000"/>
                </a:solidFill>
                <a:latin typeface="Barlow SemiBold"/>
                <a:ea typeface="Barlow SemiBold"/>
                <a:cs typeface="Barlow SemiBold"/>
                <a:sym typeface="Barlow SemiBold"/>
              </a:defRPr>
            </a:lvl2pPr>
            <a:lvl3pPr marR="0" lvl="2" algn="l" rtl="0">
              <a:lnSpc>
                <a:spcPct val="100000"/>
              </a:lnSpc>
              <a:spcBef>
                <a:spcPts val="0"/>
              </a:spcBef>
              <a:spcAft>
                <a:spcPts val="0"/>
              </a:spcAft>
              <a:buClr>
                <a:srgbClr val="000000"/>
              </a:buClr>
              <a:buSzPts val="1100"/>
              <a:buFont typeface="Barlow SemiBold"/>
              <a:buNone/>
              <a:defRPr sz="1400" b="0" i="0" u="none" strike="noStrike" cap="none">
                <a:solidFill>
                  <a:srgbClr val="000000"/>
                </a:solidFill>
                <a:latin typeface="Barlow SemiBold"/>
                <a:ea typeface="Barlow SemiBold"/>
                <a:cs typeface="Barlow SemiBold"/>
                <a:sym typeface="Barlow SemiBold"/>
              </a:defRPr>
            </a:lvl3pPr>
            <a:lvl4pPr marR="0" lvl="3" algn="l" rtl="0">
              <a:lnSpc>
                <a:spcPct val="100000"/>
              </a:lnSpc>
              <a:spcBef>
                <a:spcPts val="0"/>
              </a:spcBef>
              <a:spcAft>
                <a:spcPts val="0"/>
              </a:spcAft>
              <a:buClr>
                <a:srgbClr val="000000"/>
              </a:buClr>
              <a:buSzPts val="1100"/>
              <a:buFont typeface="Barlow SemiBold"/>
              <a:buNone/>
              <a:defRPr sz="1400" b="0" i="0" u="none" strike="noStrike" cap="none">
                <a:solidFill>
                  <a:srgbClr val="000000"/>
                </a:solidFill>
                <a:latin typeface="Barlow SemiBold"/>
                <a:ea typeface="Barlow SemiBold"/>
                <a:cs typeface="Barlow SemiBold"/>
                <a:sym typeface="Barlow SemiBold"/>
              </a:defRPr>
            </a:lvl4pPr>
            <a:lvl5pPr marR="0" lvl="4" algn="l" rtl="0">
              <a:lnSpc>
                <a:spcPct val="100000"/>
              </a:lnSpc>
              <a:spcBef>
                <a:spcPts val="0"/>
              </a:spcBef>
              <a:spcAft>
                <a:spcPts val="0"/>
              </a:spcAft>
              <a:buClr>
                <a:srgbClr val="000000"/>
              </a:buClr>
              <a:buSzPts val="1100"/>
              <a:buFont typeface="Barlow SemiBold"/>
              <a:buNone/>
              <a:defRPr sz="1400" b="0" i="0" u="none" strike="noStrike" cap="none">
                <a:solidFill>
                  <a:srgbClr val="000000"/>
                </a:solidFill>
                <a:latin typeface="Barlow SemiBold"/>
                <a:ea typeface="Barlow SemiBold"/>
                <a:cs typeface="Barlow SemiBold"/>
                <a:sym typeface="Barlow SemiBold"/>
              </a:defRPr>
            </a:lvl5pPr>
            <a:lvl6pPr marR="0" lvl="5" algn="l" rtl="0">
              <a:lnSpc>
                <a:spcPct val="100000"/>
              </a:lnSpc>
              <a:spcBef>
                <a:spcPts val="0"/>
              </a:spcBef>
              <a:spcAft>
                <a:spcPts val="0"/>
              </a:spcAft>
              <a:buClr>
                <a:srgbClr val="000000"/>
              </a:buClr>
              <a:buSzPts val="1100"/>
              <a:buFont typeface="Barlow SemiBold"/>
              <a:buNone/>
              <a:defRPr sz="1400" b="0" i="0" u="none" strike="noStrike" cap="none">
                <a:solidFill>
                  <a:srgbClr val="000000"/>
                </a:solidFill>
                <a:latin typeface="Barlow SemiBold"/>
                <a:ea typeface="Barlow SemiBold"/>
                <a:cs typeface="Barlow SemiBold"/>
                <a:sym typeface="Barlow SemiBold"/>
              </a:defRPr>
            </a:lvl6pPr>
            <a:lvl7pPr marR="0" lvl="6" algn="l" rtl="0">
              <a:lnSpc>
                <a:spcPct val="100000"/>
              </a:lnSpc>
              <a:spcBef>
                <a:spcPts val="0"/>
              </a:spcBef>
              <a:spcAft>
                <a:spcPts val="0"/>
              </a:spcAft>
              <a:buClr>
                <a:srgbClr val="000000"/>
              </a:buClr>
              <a:buSzPts val="1100"/>
              <a:buFont typeface="Barlow SemiBold"/>
              <a:buNone/>
              <a:defRPr sz="1400" b="0" i="0" u="none" strike="noStrike" cap="none">
                <a:solidFill>
                  <a:srgbClr val="000000"/>
                </a:solidFill>
                <a:latin typeface="Barlow SemiBold"/>
                <a:ea typeface="Barlow SemiBold"/>
                <a:cs typeface="Barlow SemiBold"/>
                <a:sym typeface="Barlow SemiBold"/>
              </a:defRPr>
            </a:lvl7pPr>
            <a:lvl8pPr marR="0" lvl="7" algn="l" rtl="0">
              <a:lnSpc>
                <a:spcPct val="100000"/>
              </a:lnSpc>
              <a:spcBef>
                <a:spcPts val="0"/>
              </a:spcBef>
              <a:spcAft>
                <a:spcPts val="0"/>
              </a:spcAft>
              <a:buClr>
                <a:srgbClr val="000000"/>
              </a:buClr>
              <a:buSzPts val="1100"/>
              <a:buFont typeface="Barlow SemiBold"/>
              <a:buNone/>
              <a:defRPr sz="1400" b="0" i="0" u="none" strike="noStrike" cap="none">
                <a:solidFill>
                  <a:srgbClr val="000000"/>
                </a:solidFill>
                <a:latin typeface="Barlow SemiBold"/>
                <a:ea typeface="Barlow SemiBold"/>
                <a:cs typeface="Barlow SemiBold"/>
                <a:sym typeface="Barlow SemiBold"/>
              </a:defRPr>
            </a:lvl8pPr>
            <a:lvl9pPr marR="0" lvl="8" algn="l" rtl="0">
              <a:lnSpc>
                <a:spcPct val="100000"/>
              </a:lnSpc>
              <a:spcBef>
                <a:spcPts val="0"/>
              </a:spcBef>
              <a:spcAft>
                <a:spcPts val="0"/>
              </a:spcAft>
              <a:buClr>
                <a:srgbClr val="000000"/>
              </a:buClr>
              <a:buSzPts val="1100"/>
              <a:buFont typeface="Barlow SemiBold"/>
              <a:buNone/>
              <a:defRPr sz="1400" b="0" i="0" u="none" strike="noStrike" cap="none">
                <a:solidFill>
                  <a:srgbClr val="000000"/>
                </a:solidFill>
                <a:latin typeface="Barlow SemiBold"/>
                <a:ea typeface="Barlow SemiBold"/>
                <a:cs typeface="Barlow SemiBold"/>
                <a:sym typeface="Barlow SemiBold"/>
              </a:defRPr>
            </a:lvl9pPr>
          </a:lstStyle>
          <a:p>
            <a:pPr>
              <a:buSzPts val="3300"/>
              <a:buFont typeface="Play"/>
              <a:buNone/>
            </a:pPr>
            <a:r>
              <a:rPr lang="en-US" sz="1800" dirty="0">
                <a:latin typeface="Barlow SemiBold" panose="00000700000000000000" pitchFamily="2" charset="0"/>
              </a:rPr>
              <a:t>(2: Gossip coordination mechanism for distributed Learning)</a:t>
            </a:r>
          </a:p>
        </p:txBody>
      </p:sp>
      <p:pic>
        <p:nvPicPr>
          <p:cNvPr id="25" name="Picture 24">
            <a:extLst>
              <a:ext uri="{FF2B5EF4-FFF2-40B4-BE49-F238E27FC236}">
                <a16:creationId xmlns:a16="http://schemas.microsoft.com/office/drawing/2014/main" id="{DBEE7819-2E44-94D6-7953-183B3A24BF65}"/>
              </a:ext>
            </a:extLst>
          </p:cNvPr>
          <p:cNvPicPr>
            <a:picLocks noChangeAspect="1"/>
          </p:cNvPicPr>
          <p:nvPr/>
        </p:nvPicPr>
        <p:blipFill>
          <a:blip r:embed="rId3"/>
          <a:stretch>
            <a:fillRect/>
          </a:stretch>
        </p:blipFill>
        <p:spPr>
          <a:xfrm>
            <a:off x="3336312" y="1177905"/>
            <a:ext cx="2811306" cy="1274157"/>
          </a:xfrm>
          <a:prstGeom prst="rect">
            <a:avLst/>
          </a:prstGeom>
        </p:spPr>
      </p:pic>
      <p:pic>
        <p:nvPicPr>
          <p:cNvPr id="29" name="Picture 28">
            <a:extLst>
              <a:ext uri="{FF2B5EF4-FFF2-40B4-BE49-F238E27FC236}">
                <a16:creationId xmlns:a16="http://schemas.microsoft.com/office/drawing/2014/main" id="{1D3DF5D6-6F5B-9816-4873-541AE8D52EDA}"/>
              </a:ext>
            </a:extLst>
          </p:cNvPr>
          <p:cNvPicPr>
            <a:picLocks noChangeAspect="1"/>
          </p:cNvPicPr>
          <p:nvPr/>
        </p:nvPicPr>
        <p:blipFill>
          <a:blip r:embed="rId4"/>
          <a:stretch>
            <a:fillRect/>
          </a:stretch>
        </p:blipFill>
        <p:spPr>
          <a:xfrm>
            <a:off x="252667" y="1172707"/>
            <a:ext cx="2916044" cy="1287843"/>
          </a:xfrm>
          <a:prstGeom prst="rect">
            <a:avLst/>
          </a:prstGeom>
        </p:spPr>
      </p:pic>
      <p:sp>
        <p:nvSpPr>
          <p:cNvPr id="30" name="Google Shape;136;g24e9f82cf36_0_16">
            <a:extLst>
              <a:ext uri="{FF2B5EF4-FFF2-40B4-BE49-F238E27FC236}">
                <a16:creationId xmlns:a16="http://schemas.microsoft.com/office/drawing/2014/main" id="{E4DE939C-DA01-0B8F-2A2E-B8853094DBF1}"/>
              </a:ext>
            </a:extLst>
          </p:cNvPr>
          <p:cNvSpPr txBox="1"/>
          <p:nvPr/>
        </p:nvSpPr>
        <p:spPr>
          <a:xfrm>
            <a:off x="167761" y="651250"/>
            <a:ext cx="5060725" cy="430847"/>
          </a:xfrm>
          <a:prstGeom prst="rect">
            <a:avLst/>
          </a:prstGeom>
          <a:noFill/>
          <a:ln>
            <a:noFill/>
          </a:ln>
        </p:spPr>
        <p:txBody>
          <a:bodyPr spcFirstLastPara="1" wrap="square" lIns="91425" tIns="45700" rIns="91425" bIns="45700" anchor="t" anchorCtr="0">
            <a:spAutoFit/>
          </a:bodyPr>
          <a:lstStyle/>
          <a:p>
            <a:pPr marL="285750" lvl="0" indent="-285750">
              <a:buFont typeface="Arial" panose="020B0604020202020204" pitchFamily="34" charset="0"/>
              <a:buChar char="•"/>
            </a:pPr>
            <a:r>
              <a:rPr lang="en-GB" sz="1200" dirty="0"/>
              <a:t>Gossip DFL: Comparison of 5 aggregators: </a:t>
            </a:r>
          </a:p>
          <a:p>
            <a:pPr lvl="0"/>
            <a:r>
              <a:rPr lang="en-GB" sz="1000" dirty="0"/>
              <a:t>        sampling number, power loss, min loss, power profile, no aggregation</a:t>
            </a:r>
          </a:p>
        </p:txBody>
      </p:sp>
      <p:sp>
        <p:nvSpPr>
          <p:cNvPr id="31" name="Google Shape;136;g24e9f82cf36_0_16">
            <a:extLst>
              <a:ext uri="{FF2B5EF4-FFF2-40B4-BE49-F238E27FC236}">
                <a16:creationId xmlns:a16="http://schemas.microsoft.com/office/drawing/2014/main" id="{63D68D78-D8F7-24CA-02CE-399E5D7B7883}"/>
              </a:ext>
            </a:extLst>
          </p:cNvPr>
          <p:cNvSpPr txBox="1"/>
          <p:nvPr/>
        </p:nvSpPr>
        <p:spPr>
          <a:xfrm>
            <a:off x="5701143" y="668592"/>
            <a:ext cx="3401291" cy="430847"/>
          </a:xfrm>
          <a:prstGeom prst="rect">
            <a:avLst/>
          </a:prstGeom>
          <a:noFill/>
          <a:ln>
            <a:noFill/>
          </a:ln>
        </p:spPr>
        <p:txBody>
          <a:bodyPr spcFirstLastPara="1" wrap="square" lIns="91425" tIns="45700" rIns="91425" bIns="45700" anchor="t" anchorCtr="0">
            <a:spAutoFit/>
          </a:bodyPr>
          <a:lstStyle/>
          <a:p>
            <a:pPr marL="285750" lvl="0" indent="-285750">
              <a:buFont typeface="Arial" panose="020B0604020202020204" pitchFamily="34" charset="0"/>
              <a:buChar char="•"/>
            </a:pPr>
            <a:r>
              <a:rPr lang="en-GB" sz="1200" dirty="0"/>
              <a:t>Gossip EL: Comparison of 3 aggregators </a:t>
            </a:r>
            <a:r>
              <a:rPr lang="en-GB" sz="1000" dirty="0"/>
              <a:t>power profile , last power, no aggregation</a:t>
            </a:r>
          </a:p>
        </p:txBody>
      </p:sp>
      <p:sp>
        <p:nvSpPr>
          <p:cNvPr id="32" name="Google Shape;136;g24e9f82cf36_0_16">
            <a:extLst>
              <a:ext uri="{FF2B5EF4-FFF2-40B4-BE49-F238E27FC236}">
                <a16:creationId xmlns:a16="http://schemas.microsoft.com/office/drawing/2014/main" id="{BEA6F57E-0CA9-054A-4FB4-3618F5D9D3AB}"/>
              </a:ext>
            </a:extLst>
          </p:cNvPr>
          <p:cNvSpPr txBox="1"/>
          <p:nvPr/>
        </p:nvSpPr>
        <p:spPr>
          <a:xfrm>
            <a:off x="6607424" y="2460820"/>
            <a:ext cx="2167575" cy="276959"/>
          </a:xfrm>
          <a:prstGeom prst="rect">
            <a:avLst/>
          </a:prstGeom>
          <a:noFill/>
          <a:ln>
            <a:noFill/>
          </a:ln>
        </p:spPr>
        <p:txBody>
          <a:bodyPr spcFirstLastPara="1" wrap="square" lIns="91425" tIns="45700" rIns="91425" bIns="45700" anchor="t" anchorCtr="0">
            <a:spAutoFit/>
          </a:bodyPr>
          <a:lstStyle/>
          <a:p>
            <a:pPr lvl="0"/>
            <a:r>
              <a:rPr lang="en-GB" sz="1200" dirty="0"/>
              <a:t>‘Last power’ outperforms</a:t>
            </a:r>
            <a:endParaRPr lang="en-GB" sz="1000" dirty="0"/>
          </a:p>
        </p:txBody>
      </p:sp>
      <p:sp>
        <p:nvSpPr>
          <p:cNvPr id="33" name="Google Shape;136;g24e9f82cf36_0_16">
            <a:extLst>
              <a:ext uri="{FF2B5EF4-FFF2-40B4-BE49-F238E27FC236}">
                <a16:creationId xmlns:a16="http://schemas.microsoft.com/office/drawing/2014/main" id="{77D261A6-DE5B-BA23-DAEE-B1F5911D2B40}"/>
              </a:ext>
            </a:extLst>
          </p:cNvPr>
          <p:cNvSpPr txBox="1"/>
          <p:nvPr/>
        </p:nvSpPr>
        <p:spPr>
          <a:xfrm>
            <a:off x="889597" y="2462819"/>
            <a:ext cx="2485355" cy="276959"/>
          </a:xfrm>
          <a:prstGeom prst="rect">
            <a:avLst/>
          </a:prstGeom>
          <a:noFill/>
          <a:ln>
            <a:noFill/>
          </a:ln>
        </p:spPr>
        <p:txBody>
          <a:bodyPr spcFirstLastPara="1" wrap="square" lIns="91425" tIns="45700" rIns="91425" bIns="45700" anchor="t" anchorCtr="0">
            <a:spAutoFit/>
          </a:bodyPr>
          <a:lstStyle/>
          <a:p>
            <a:pPr lvl="0"/>
            <a:r>
              <a:rPr lang="en-GB" sz="1200" dirty="0"/>
              <a:t>‘min loss’ outperforms</a:t>
            </a:r>
            <a:endParaRPr lang="en-GB" sz="1000" dirty="0"/>
          </a:p>
        </p:txBody>
      </p:sp>
      <p:sp>
        <p:nvSpPr>
          <p:cNvPr id="34" name="Google Shape;136;g24e9f82cf36_0_16">
            <a:extLst>
              <a:ext uri="{FF2B5EF4-FFF2-40B4-BE49-F238E27FC236}">
                <a16:creationId xmlns:a16="http://schemas.microsoft.com/office/drawing/2014/main" id="{F26B382A-AACA-1763-D405-B863CA1F9DD7}"/>
              </a:ext>
            </a:extLst>
          </p:cNvPr>
          <p:cNvSpPr txBox="1"/>
          <p:nvPr/>
        </p:nvSpPr>
        <p:spPr>
          <a:xfrm>
            <a:off x="3568429" y="2462926"/>
            <a:ext cx="2832754" cy="276959"/>
          </a:xfrm>
          <a:prstGeom prst="rect">
            <a:avLst/>
          </a:prstGeom>
          <a:noFill/>
          <a:ln>
            <a:noFill/>
          </a:ln>
        </p:spPr>
        <p:txBody>
          <a:bodyPr spcFirstLastPara="1" wrap="square" lIns="91425" tIns="45700" rIns="91425" bIns="45700" anchor="t" anchorCtr="0">
            <a:spAutoFit/>
          </a:bodyPr>
          <a:lstStyle/>
          <a:p>
            <a:pPr lvl="0"/>
            <a:r>
              <a:rPr lang="en-GB" sz="1200" dirty="0"/>
              <a:t>‘Power profile’ outperforms</a:t>
            </a:r>
            <a:endParaRPr lang="en-GB" sz="1000" dirty="0"/>
          </a:p>
        </p:txBody>
      </p:sp>
      <p:sp>
        <p:nvSpPr>
          <p:cNvPr id="5" name="TextBox 4">
            <a:extLst>
              <a:ext uri="{FF2B5EF4-FFF2-40B4-BE49-F238E27FC236}">
                <a16:creationId xmlns:a16="http://schemas.microsoft.com/office/drawing/2014/main" id="{C0A81EA9-D3E9-B0D1-D539-1409A14C6464}"/>
              </a:ext>
            </a:extLst>
          </p:cNvPr>
          <p:cNvSpPr txBox="1"/>
          <p:nvPr/>
        </p:nvSpPr>
        <p:spPr>
          <a:xfrm>
            <a:off x="165511" y="4735570"/>
            <a:ext cx="4537711" cy="276999"/>
          </a:xfrm>
          <a:prstGeom prst="rect">
            <a:avLst/>
          </a:prstGeom>
          <a:noFill/>
        </p:spPr>
        <p:txBody>
          <a:bodyPr wrap="square">
            <a:spAutoFit/>
          </a:bodyPr>
          <a:lstStyle/>
          <a:p>
            <a:pPr marL="171450" indent="-171450">
              <a:buFont typeface="Arial" panose="020B0604020202020204" pitchFamily="34" charset="0"/>
              <a:buChar char="•"/>
            </a:pPr>
            <a:r>
              <a:rPr lang="en-US" sz="1200" b="0" i="0" u="none" strike="noStrike" baseline="0" dirty="0">
                <a:latin typeface="Barlow" panose="00000500000000000000" pitchFamily="2" charset="0"/>
              </a:rPr>
              <a:t>We have not considered the impact of the </a:t>
            </a:r>
            <a:r>
              <a:rPr lang="en-US" sz="1200" dirty="0">
                <a:latin typeface="Barlow" panose="00000500000000000000" pitchFamily="2" charset="0"/>
              </a:rPr>
              <a:t>gossip </a:t>
            </a:r>
            <a:r>
              <a:rPr lang="en-US" sz="1200" b="0" i="0" u="none" strike="noStrike" baseline="0" dirty="0">
                <a:latin typeface="Barlow" panose="00000500000000000000" pitchFamily="2" charset="0"/>
              </a:rPr>
              <a:t>frequency</a:t>
            </a:r>
            <a:r>
              <a:rPr lang="en-US" sz="1200" dirty="0">
                <a:latin typeface="Barlow" panose="00000500000000000000" pitchFamily="2" charset="0"/>
              </a:rPr>
              <a:t>.</a:t>
            </a:r>
            <a:endParaRPr lang="en-US" sz="1200" dirty="0">
              <a:solidFill>
                <a:schemeClr val="accent1"/>
              </a:solidFill>
              <a:latin typeface="Barlow" panose="00000500000000000000" pitchFamily="2" charset="0"/>
            </a:endParaRPr>
          </a:p>
        </p:txBody>
      </p:sp>
      <p:pic>
        <p:nvPicPr>
          <p:cNvPr id="4" name="Picture 3" descr="A close-up of a logo&#10;&#10;Description automatically generated">
            <a:extLst>
              <a:ext uri="{FF2B5EF4-FFF2-40B4-BE49-F238E27FC236}">
                <a16:creationId xmlns:a16="http://schemas.microsoft.com/office/drawing/2014/main" id="{FF430A16-4CFA-4D02-4287-5BF0168CA836}"/>
              </a:ext>
            </a:extLst>
          </p:cNvPr>
          <p:cNvPicPr>
            <a:picLocks noChangeAspect="1"/>
          </p:cNvPicPr>
          <p:nvPr/>
        </p:nvPicPr>
        <p:blipFill>
          <a:blip r:embed="rId5"/>
          <a:stretch>
            <a:fillRect/>
          </a:stretch>
        </p:blipFill>
        <p:spPr>
          <a:xfrm>
            <a:off x="5903193" y="3176148"/>
            <a:ext cx="2945674" cy="689387"/>
          </a:xfrm>
          <a:prstGeom prst="rect">
            <a:avLst/>
          </a:prstGeom>
        </p:spPr>
      </p:pic>
      <p:sp>
        <p:nvSpPr>
          <p:cNvPr id="2" name="TextBox 1">
            <a:extLst>
              <a:ext uri="{FF2B5EF4-FFF2-40B4-BE49-F238E27FC236}">
                <a16:creationId xmlns:a16="http://schemas.microsoft.com/office/drawing/2014/main" id="{D0B8C10A-F08D-33F3-95F9-1F6F483997FB}"/>
              </a:ext>
            </a:extLst>
          </p:cNvPr>
          <p:cNvSpPr txBox="1"/>
          <p:nvPr/>
        </p:nvSpPr>
        <p:spPr>
          <a:xfrm>
            <a:off x="653903" y="3750854"/>
            <a:ext cx="3079897" cy="276999"/>
          </a:xfrm>
          <a:prstGeom prst="rect">
            <a:avLst/>
          </a:prstGeom>
          <a:noFill/>
        </p:spPr>
        <p:txBody>
          <a:bodyPr wrap="square" rtlCol="0">
            <a:spAutoFit/>
          </a:bodyPr>
          <a:lstStyle/>
          <a:p>
            <a:pPr marL="171450" indent="-171450">
              <a:buFont typeface="Wingdings" panose="05000000000000000000" pitchFamily="2" charset="2"/>
              <a:buChar char="ü"/>
            </a:pPr>
            <a:r>
              <a:rPr lang="en-US" sz="1200" dirty="0">
                <a:latin typeface="Barlow" panose="00000500000000000000" pitchFamily="2" charset="0"/>
              </a:rPr>
              <a:t>to ensure data privacy.</a:t>
            </a:r>
            <a:endParaRPr lang="en-CH" sz="1200" dirty="0">
              <a:latin typeface="Barlow" panose="00000500000000000000" pitchFamily="2" charset="0"/>
            </a:endParaRPr>
          </a:p>
        </p:txBody>
      </p:sp>
      <p:sp>
        <p:nvSpPr>
          <p:cNvPr id="10" name="TextBox 9">
            <a:extLst>
              <a:ext uri="{FF2B5EF4-FFF2-40B4-BE49-F238E27FC236}">
                <a16:creationId xmlns:a16="http://schemas.microsoft.com/office/drawing/2014/main" id="{BAE91C90-CE21-F3F4-5200-640CCE7FDDDF}"/>
              </a:ext>
            </a:extLst>
          </p:cNvPr>
          <p:cNvSpPr txBox="1"/>
          <p:nvPr/>
        </p:nvSpPr>
        <p:spPr>
          <a:xfrm>
            <a:off x="678948" y="3328808"/>
            <a:ext cx="2944752" cy="276999"/>
          </a:xfrm>
          <a:prstGeom prst="rect">
            <a:avLst/>
          </a:prstGeom>
          <a:noFill/>
        </p:spPr>
        <p:txBody>
          <a:bodyPr wrap="square" rtlCol="0">
            <a:spAutoFit/>
          </a:bodyPr>
          <a:lstStyle/>
          <a:p>
            <a:pPr marL="171450" indent="-171450">
              <a:buFont typeface="Wingdings" panose="05000000000000000000" pitchFamily="2" charset="2"/>
              <a:buChar char="ü"/>
            </a:pPr>
            <a:r>
              <a:rPr lang="en-US" sz="1200" dirty="0">
                <a:latin typeface="Barlow" panose="00000500000000000000" pitchFamily="2" charset="0"/>
              </a:rPr>
              <a:t>to increase learning accuracy.</a:t>
            </a:r>
            <a:endParaRPr lang="en-CH" sz="1200" dirty="0">
              <a:latin typeface="Barlow" panose="00000500000000000000" pitchFamily="2" charset="0"/>
            </a:endParaRPr>
          </a:p>
        </p:txBody>
      </p:sp>
      <p:pic>
        <p:nvPicPr>
          <p:cNvPr id="18" name="Picture 17" descr="A graph showing a number of green and gray bars&#10;&#10;Description automatically generated">
            <a:extLst>
              <a:ext uri="{FF2B5EF4-FFF2-40B4-BE49-F238E27FC236}">
                <a16:creationId xmlns:a16="http://schemas.microsoft.com/office/drawing/2014/main" id="{2DFE4171-49D1-B933-1BAE-5DF4074F9DEF}"/>
              </a:ext>
            </a:extLst>
          </p:cNvPr>
          <p:cNvPicPr>
            <a:picLocks noChangeAspect="1"/>
          </p:cNvPicPr>
          <p:nvPr/>
        </p:nvPicPr>
        <p:blipFill>
          <a:blip r:embed="rId6"/>
          <a:stretch>
            <a:fillRect/>
          </a:stretch>
        </p:blipFill>
        <p:spPr>
          <a:xfrm>
            <a:off x="6401184" y="1069007"/>
            <a:ext cx="2447684" cy="14077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2" grpId="0"/>
      <p:bldP spid="31" grpId="0"/>
      <p:bldP spid="32" grpId="0"/>
      <p:bldP spid="33" grpId="0"/>
      <p:bldP spid="34" grpId="0"/>
      <p:bldP spid="5" grpId="0"/>
      <p:bldP spid="2"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title"/>
          </p:nvPr>
        </p:nvSpPr>
        <p:spPr>
          <a:xfrm>
            <a:off x="1102593" y="-23336"/>
            <a:ext cx="6310577"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Play"/>
              <a:buNone/>
            </a:pPr>
            <a:r>
              <a:rPr lang="en-GB" sz="2400" dirty="0"/>
              <a:t>3: Integration of social acceptance by design</a:t>
            </a:r>
          </a:p>
        </p:txBody>
      </p:sp>
      <p:sp>
        <p:nvSpPr>
          <p:cNvPr id="2" name="TextBox 1">
            <a:extLst>
              <a:ext uri="{FF2B5EF4-FFF2-40B4-BE49-F238E27FC236}">
                <a16:creationId xmlns:a16="http://schemas.microsoft.com/office/drawing/2014/main" id="{A2ED21AB-FF58-F398-B850-79E73A005F89}"/>
              </a:ext>
            </a:extLst>
          </p:cNvPr>
          <p:cNvSpPr txBox="1"/>
          <p:nvPr/>
        </p:nvSpPr>
        <p:spPr>
          <a:xfrm>
            <a:off x="446049" y="1132681"/>
            <a:ext cx="8697951" cy="461665"/>
          </a:xfrm>
          <a:prstGeom prst="rect">
            <a:avLst/>
          </a:prstGeom>
          <a:noFill/>
        </p:spPr>
        <p:txBody>
          <a:bodyPr wrap="square" rtlCol="0">
            <a:spAutoFit/>
          </a:bodyPr>
          <a:lstStyle/>
          <a:p>
            <a:r>
              <a:rPr lang="en-GB" sz="1200" b="0" i="0" u="none" strike="noStrike" baseline="0" dirty="0">
                <a:solidFill>
                  <a:srgbClr val="000000"/>
                </a:solidFill>
                <a:latin typeface="Barlow" panose="00000500000000000000" pitchFamily="2" charset="0"/>
              </a:rPr>
              <a:t>To what extent can we integrate criteria of </a:t>
            </a:r>
            <a:r>
              <a:rPr lang="en-GB" sz="1200" b="1" i="0" u="none" strike="noStrike" baseline="0" dirty="0">
                <a:solidFill>
                  <a:srgbClr val="000000"/>
                </a:solidFill>
                <a:latin typeface="Barlow" panose="00000500000000000000" pitchFamily="2" charset="0"/>
              </a:rPr>
              <a:t>social acceptability </a:t>
            </a:r>
            <a:r>
              <a:rPr lang="en-GB" sz="1200" b="0" i="0" u="none" strike="noStrike" baseline="0" dirty="0">
                <a:solidFill>
                  <a:srgbClr val="000000"/>
                </a:solidFill>
                <a:latin typeface="Barlow" panose="00000500000000000000" pitchFamily="2" charset="0"/>
              </a:rPr>
              <a:t>into Digital Twins behaviours, in decision-making processes for electricity transaction and electricity regulation? </a:t>
            </a:r>
            <a:endParaRPr lang="en-GB" dirty="0">
              <a:latin typeface="Barlow" panose="00000500000000000000" pitchFamily="2" charset="0"/>
            </a:endParaRPr>
          </a:p>
        </p:txBody>
      </p:sp>
      <p:pic>
        <p:nvPicPr>
          <p:cNvPr id="5" name="Picture 4" descr="A picture containing clipart&#10;&#10;Description automatically generated">
            <a:extLst>
              <a:ext uri="{FF2B5EF4-FFF2-40B4-BE49-F238E27FC236}">
                <a16:creationId xmlns:a16="http://schemas.microsoft.com/office/drawing/2014/main" id="{CEDFC7B6-D498-CFAE-2515-4C69972598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3720" y="969804"/>
            <a:ext cx="246263" cy="194470"/>
          </a:xfrm>
          <a:prstGeom prst="rect">
            <a:avLst/>
          </a:prstGeom>
        </p:spPr>
      </p:pic>
      <p:sp>
        <p:nvSpPr>
          <p:cNvPr id="6" name="TextBox 5">
            <a:extLst>
              <a:ext uri="{FF2B5EF4-FFF2-40B4-BE49-F238E27FC236}">
                <a16:creationId xmlns:a16="http://schemas.microsoft.com/office/drawing/2014/main" id="{5407133B-C208-0D5D-51C6-0919C925E96B}"/>
              </a:ext>
            </a:extLst>
          </p:cNvPr>
          <p:cNvSpPr txBox="1"/>
          <p:nvPr/>
        </p:nvSpPr>
        <p:spPr>
          <a:xfrm>
            <a:off x="0" y="908099"/>
            <a:ext cx="2173499" cy="289310"/>
          </a:xfrm>
          <a:prstGeom prst="rect">
            <a:avLst/>
          </a:prstGeom>
          <a:noFill/>
        </p:spPr>
        <p:txBody>
          <a:bodyPr wrap="square">
            <a:spAutoFit/>
          </a:bodyPr>
          <a:lstStyle/>
          <a:p>
            <a:pPr marL="177800" lvl="0" indent="-139700" algn="l" rtl="0">
              <a:lnSpc>
                <a:spcPct val="80000"/>
              </a:lnSpc>
              <a:spcBef>
                <a:spcPts val="800"/>
              </a:spcBef>
              <a:spcAft>
                <a:spcPts val="0"/>
              </a:spcAft>
              <a:buClr>
                <a:schemeClr val="dk1"/>
              </a:buClr>
              <a:buSzPts val="1600"/>
              <a:buChar char="•"/>
            </a:pPr>
            <a:r>
              <a:rPr lang="en-GB" sz="1600" dirty="0">
                <a:latin typeface="Barlow" panose="00000500000000000000" pitchFamily="2" charset="0"/>
              </a:rPr>
              <a:t>Research questions</a:t>
            </a:r>
            <a:endParaRPr lang="en-GB" sz="1600" dirty="0">
              <a:solidFill>
                <a:schemeClr val="accent1"/>
              </a:solidFill>
              <a:latin typeface="Barlow" panose="00000500000000000000" pitchFamily="2" charset="0"/>
            </a:endParaRPr>
          </a:p>
        </p:txBody>
      </p:sp>
      <p:sp>
        <p:nvSpPr>
          <p:cNvPr id="10" name="TextBox 9">
            <a:extLst>
              <a:ext uri="{FF2B5EF4-FFF2-40B4-BE49-F238E27FC236}">
                <a16:creationId xmlns:a16="http://schemas.microsoft.com/office/drawing/2014/main" id="{B69BA37B-8920-A8E2-2BF9-26633DB09AC3}"/>
              </a:ext>
            </a:extLst>
          </p:cNvPr>
          <p:cNvSpPr txBox="1"/>
          <p:nvPr/>
        </p:nvSpPr>
        <p:spPr>
          <a:xfrm>
            <a:off x="-3810" y="1654630"/>
            <a:ext cx="1266590" cy="289310"/>
          </a:xfrm>
          <a:prstGeom prst="rect">
            <a:avLst/>
          </a:prstGeom>
          <a:noFill/>
        </p:spPr>
        <p:txBody>
          <a:bodyPr wrap="square">
            <a:spAutoFit/>
          </a:bodyPr>
          <a:lstStyle/>
          <a:p>
            <a:pPr marL="177800" lvl="0" indent="-139700" algn="l" rtl="0">
              <a:lnSpc>
                <a:spcPct val="80000"/>
              </a:lnSpc>
              <a:spcBef>
                <a:spcPts val="800"/>
              </a:spcBef>
              <a:spcAft>
                <a:spcPts val="0"/>
              </a:spcAft>
              <a:buClr>
                <a:schemeClr val="dk1"/>
              </a:buClr>
              <a:buSzPts val="1600"/>
              <a:buChar char="•"/>
            </a:pPr>
            <a:r>
              <a:rPr lang="en-GB" sz="1600" dirty="0">
                <a:latin typeface="Barlow" panose="00000500000000000000" pitchFamily="2" charset="0"/>
              </a:rPr>
              <a:t>Method</a:t>
            </a:r>
            <a:endParaRPr lang="en-GB" sz="1300" dirty="0">
              <a:solidFill>
                <a:schemeClr val="accent1"/>
              </a:solidFill>
              <a:latin typeface="Barlow" panose="00000500000000000000" pitchFamily="2" charset="0"/>
            </a:endParaRPr>
          </a:p>
        </p:txBody>
      </p:sp>
      <p:sp>
        <p:nvSpPr>
          <p:cNvPr id="3" name="TextBox 2">
            <a:extLst>
              <a:ext uri="{FF2B5EF4-FFF2-40B4-BE49-F238E27FC236}">
                <a16:creationId xmlns:a16="http://schemas.microsoft.com/office/drawing/2014/main" id="{312566C2-51F4-46F5-FAF4-CF9044F8F857}"/>
              </a:ext>
            </a:extLst>
          </p:cNvPr>
          <p:cNvSpPr txBox="1"/>
          <p:nvPr/>
        </p:nvSpPr>
        <p:spPr>
          <a:xfrm>
            <a:off x="185659" y="1952167"/>
            <a:ext cx="7995037" cy="276999"/>
          </a:xfrm>
          <a:prstGeom prst="rect">
            <a:avLst/>
          </a:prstGeom>
          <a:noFill/>
        </p:spPr>
        <p:txBody>
          <a:bodyPr wrap="square" rtlCol="0">
            <a:spAutoFit/>
          </a:bodyPr>
          <a:lstStyle/>
          <a:p>
            <a:pPr marL="171450" indent="-171450">
              <a:buFont typeface="Arial" panose="020B0604020202020204" pitchFamily="34" charset="0"/>
              <a:buChar char="•"/>
            </a:pPr>
            <a:r>
              <a:rPr lang="en-GB" sz="1200" dirty="0">
                <a:latin typeface="Barlow" panose="00000500000000000000" pitchFamily="2" charset="0"/>
              </a:rPr>
              <a:t>Meetings with partners from the HES-SO Valais, who have produced a study on social acceptance by design.</a:t>
            </a:r>
          </a:p>
        </p:txBody>
      </p:sp>
      <p:pic>
        <p:nvPicPr>
          <p:cNvPr id="12" name="Picture 11" descr="A car charging at a charging station&#10;&#10;Description automatically generated">
            <a:extLst>
              <a:ext uri="{FF2B5EF4-FFF2-40B4-BE49-F238E27FC236}">
                <a16:creationId xmlns:a16="http://schemas.microsoft.com/office/drawing/2014/main" id="{2D4D9EBD-95B2-6FC4-8763-85E6C0EE70F3}"/>
              </a:ext>
            </a:extLst>
          </p:cNvPr>
          <p:cNvPicPr>
            <a:picLocks noChangeAspect="1"/>
          </p:cNvPicPr>
          <p:nvPr/>
        </p:nvPicPr>
        <p:blipFill>
          <a:blip r:embed="rId4"/>
          <a:stretch>
            <a:fillRect/>
          </a:stretch>
        </p:blipFill>
        <p:spPr>
          <a:xfrm>
            <a:off x="5118206" y="2679533"/>
            <a:ext cx="1437801" cy="877300"/>
          </a:xfrm>
          <a:prstGeom prst="rect">
            <a:avLst/>
          </a:prstGeom>
        </p:spPr>
      </p:pic>
      <p:sp>
        <p:nvSpPr>
          <p:cNvPr id="13" name="TextBox 12">
            <a:extLst>
              <a:ext uri="{FF2B5EF4-FFF2-40B4-BE49-F238E27FC236}">
                <a16:creationId xmlns:a16="http://schemas.microsoft.com/office/drawing/2014/main" id="{BC76EAE9-4D71-1F98-DBF5-5F192300E068}"/>
              </a:ext>
            </a:extLst>
          </p:cNvPr>
          <p:cNvSpPr txBox="1"/>
          <p:nvPr/>
        </p:nvSpPr>
        <p:spPr>
          <a:xfrm>
            <a:off x="203407" y="2238581"/>
            <a:ext cx="6051631" cy="276999"/>
          </a:xfrm>
          <a:prstGeom prst="rect">
            <a:avLst/>
          </a:prstGeom>
          <a:noFill/>
        </p:spPr>
        <p:txBody>
          <a:bodyPr wrap="square" rtlCol="0">
            <a:spAutoFit/>
          </a:bodyPr>
          <a:lstStyle/>
          <a:p>
            <a:pPr marL="171450" indent="-171450">
              <a:buFont typeface="Arial" panose="020B0604020202020204" pitchFamily="34" charset="0"/>
              <a:buChar char="•"/>
            </a:pPr>
            <a:r>
              <a:rPr lang="en-GB" sz="1200" dirty="0">
                <a:latin typeface="Barlow" panose="00000500000000000000" pitchFamily="2" charset="0"/>
              </a:rPr>
              <a:t>Implementation of “prosumer” digital twin (represent a member in a community grid).</a:t>
            </a:r>
          </a:p>
        </p:txBody>
      </p:sp>
      <p:sp>
        <p:nvSpPr>
          <p:cNvPr id="7" name="Google Shape;124;p3">
            <a:extLst>
              <a:ext uri="{FF2B5EF4-FFF2-40B4-BE49-F238E27FC236}">
                <a16:creationId xmlns:a16="http://schemas.microsoft.com/office/drawing/2014/main" id="{0F9B9409-185F-BB23-2957-F90E68034DBB}"/>
              </a:ext>
            </a:extLst>
          </p:cNvPr>
          <p:cNvSpPr/>
          <p:nvPr/>
        </p:nvSpPr>
        <p:spPr>
          <a:xfrm>
            <a:off x="1079992" y="54686"/>
            <a:ext cx="6286126" cy="796733"/>
          </a:xfrm>
          <a:prstGeom prst="rect">
            <a:avLst/>
          </a:prstGeom>
          <a:noFill/>
          <a:ln w="254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GB" sz="1800" b="0" i="0" u="none" strike="noStrike" cap="none" dirty="0">
              <a:solidFill>
                <a:schemeClr val="lt2"/>
              </a:solidFill>
              <a:latin typeface="Barlow" panose="00000500000000000000" pitchFamily="2" charset="0"/>
              <a:ea typeface="Calibri"/>
              <a:cs typeface="Calibri"/>
              <a:sym typeface="Calibri"/>
            </a:endParaRPr>
          </a:p>
        </p:txBody>
      </p:sp>
      <p:sp>
        <p:nvSpPr>
          <p:cNvPr id="11" name="Espace réservé du numéro de diapositive 1">
            <a:extLst>
              <a:ext uri="{FF2B5EF4-FFF2-40B4-BE49-F238E27FC236}">
                <a16:creationId xmlns:a16="http://schemas.microsoft.com/office/drawing/2014/main" id="{724A1E73-7B10-1391-8E28-BC3A2ADB03BF}"/>
              </a:ext>
            </a:extLst>
          </p:cNvPr>
          <p:cNvSpPr>
            <a:spLocks noGrp="1"/>
          </p:cNvSpPr>
          <p:nvPr>
            <p:ph type="sldNum" sz="quarter" idx="12"/>
          </p:nvPr>
        </p:nvSpPr>
        <p:spPr>
          <a:xfrm>
            <a:off x="8853403" y="4862051"/>
            <a:ext cx="278703" cy="281449"/>
          </a:xfrm>
        </p:spPr>
        <p:txBody>
          <a:bodyPr/>
          <a:lstStyle/>
          <a:p>
            <a:fld id="{211527CB-DA45-4494-8092-3F008ECA875E}" type="slidenum">
              <a:rPr lang="en-GB" sz="700" smtClean="0">
                <a:latin typeface="Barlow" panose="00000500000000000000" pitchFamily="2" charset="0"/>
              </a:rPr>
              <a:t>8</a:t>
            </a:fld>
            <a:endParaRPr lang="en-GB" sz="700" dirty="0">
              <a:latin typeface="Barlow" panose="00000500000000000000" pitchFamily="2" charset="0"/>
            </a:endParaRPr>
          </a:p>
        </p:txBody>
      </p:sp>
      <p:pic>
        <p:nvPicPr>
          <p:cNvPr id="15" name="Picture 14">
            <a:extLst>
              <a:ext uri="{FF2B5EF4-FFF2-40B4-BE49-F238E27FC236}">
                <a16:creationId xmlns:a16="http://schemas.microsoft.com/office/drawing/2014/main" id="{859ACDA6-4A16-0E4A-43A2-D66FF3C404F3}"/>
              </a:ext>
            </a:extLst>
          </p:cNvPr>
          <p:cNvPicPr>
            <a:picLocks noChangeAspect="1"/>
          </p:cNvPicPr>
          <p:nvPr/>
        </p:nvPicPr>
        <p:blipFill>
          <a:blip r:embed="rId5"/>
          <a:stretch>
            <a:fillRect/>
          </a:stretch>
        </p:blipFill>
        <p:spPr>
          <a:xfrm>
            <a:off x="124867" y="50547"/>
            <a:ext cx="912453" cy="638717"/>
          </a:xfrm>
          <a:prstGeom prst="rect">
            <a:avLst/>
          </a:prstGeom>
        </p:spPr>
      </p:pic>
      <p:sp>
        <p:nvSpPr>
          <p:cNvPr id="4" name="TextBox 3">
            <a:extLst>
              <a:ext uri="{FF2B5EF4-FFF2-40B4-BE49-F238E27FC236}">
                <a16:creationId xmlns:a16="http://schemas.microsoft.com/office/drawing/2014/main" id="{5F098D84-EBFD-3967-48DD-7B8FA16A5B43}"/>
              </a:ext>
            </a:extLst>
          </p:cNvPr>
          <p:cNvSpPr txBox="1"/>
          <p:nvPr/>
        </p:nvSpPr>
        <p:spPr>
          <a:xfrm>
            <a:off x="206525" y="2550634"/>
            <a:ext cx="5481490" cy="276999"/>
          </a:xfrm>
          <a:prstGeom prst="rect">
            <a:avLst/>
          </a:prstGeom>
          <a:noFill/>
        </p:spPr>
        <p:txBody>
          <a:bodyPr wrap="square" rtlCol="0">
            <a:spAutoFit/>
          </a:bodyPr>
          <a:lstStyle/>
          <a:p>
            <a:pPr marL="171450" indent="-171450">
              <a:buFont typeface="Arial" panose="020B0604020202020204" pitchFamily="34" charset="0"/>
              <a:buChar char="•"/>
            </a:pPr>
            <a:r>
              <a:rPr lang="en-GB" sz="1200" dirty="0">
                <a:latin typeface="Barlow" panose="00000500000000000000" pitchFamily="2" charset="0"/>
              </a:rPr>
              <a:t>Implementation of scenarios that highlight social dimension problems:</a:t>
            </a:r>
          </a:p>
        </p:txBody>
      </p:sp>
      <p:sp>
        <p:nvSpPr>
          <p:cNvPr id="20" name="TextBox 19">
            <a:extLst>
              <a:ext uri="{FF2B5EF4-FFF2-40B4-BE49-F238E27FC236}">
                <a16:creationId xmlns:a16="http://schemas.microsoft.com/office/drawing/2014/main" id="{27A2EC8D-B839-A6B3-742D-CAD66C459D31}"/>
              </a:ext>
            </a:extLst>
          </p:cNvPr>
          <p:cNvSpPr txBox="1"/>
          <p:nvPr/>
        </p:nvSpPr>
        <p:spPr>
          <a:xfrm>
            <a:off x="227099" y="3547857"/>
            <a:ext cx="6193048" cy="276999"/>
          </a:xfrm>
          <a:prstGeom prst="rect">
            <a:avLst/>
          </a:prstGeom>
          <a:noFill/>
        </p:spPr>
        <p:txBody>
          <a:bodyPr wrap="square" rtlCol="0">
            <a:spAutoFit/>
          </a:bodyPr>
          <a:lstStyle/>
          <a:p>
            <a:pPr marL="171450" indent="-171450">
              <a:buFont typeface="Arial" panose="020B0604020202020204" pitchFamily="34" charset="0"/>
              <a:buChar char="•"/>
            </a:pPr>
            <a:r>
              <a:rPr lang="en-GB" sz="1200" dirty="0">
                <a:latin typeface="Barlow" panose="00000500000000000000" pitchFamily="2" charset="0"/>
              </a:rPr>
              <a:t>Integration of new behaviours in Digital Twin algorithms to address the identified issues:</a:t>
            </a:r>
          </a:p>
        </p:txBody>
      </p:sp>
      <p:sp>
        <p:nvSpPr>
          <p:cNvPr id="21" name="TextBox 20">
            <a:extLst>
              <a:ext uri="{FF2B5EF4-FFF2-40B4-BE49-F238E27FC236}">
                <a16:creationId xmlns:a16="http://schemas.microsoft.com/office/drawing/2014/main" id="{2B73A5E7-B0B2-5E6E-37BA-522354192877}"/>
              </a:ext>
            </a:extLst>
          </p:cNvPr>
          <p:cNvSpPr txBox="1"/>
          <p:nvPr/>
        </p:nvSpPr>
        <p:spPr>
          <a:xfrm>
            <a:off x="596333" y="3803676"/>
            <a:ext cx="5027227" cy="276999"/>
          </a:xfrm>
          <a:prstGeom prst="rect">
            <a:avLst/>
          </a:prstGeom>
          <a:noFill/>
        </p:spPr>
        <p:txBody>
          <a:bodyPr wrap="square" rtlCol="0">
            <a:spAutoFit/>
          </a:bodyPr>
          <a:lstStyle/>
          <a:p>
            <a:pPr marL="171450" indent="-171450">
              <a:buSzPct val="50000"/>
              <a:buFont typeface="Wingdings" panose="05000000000000000000" pitchFamily="2" charset="2"/>
              <a:buChar char="Ø"/>
            </a:pPr>
            <a:r>
              <a:rPr lang="en-GB" sz="1200" dirty="0">
                <a:latin typeface="Barlow" panose="00000500000000000000" pitchFamily="2" charset="0"/>
              </a:rPr>
              <a:t>Dynamic pricing (to </a:t>
            </a:r>
            <a:r>
              <a:rPr lang="en-US" sz="1200" dirty="0">
                <a:latin typeface="Barlow" panose="00000500000000000000" pitchFamily="2" charset="0"/>
              </a:rPr>
              <a:t>encourage deferral of electricity demand)</a:t>
            </a:r>
            <a:endParaRPr lang="en-GB" sz="1200" dirty="0">
              <a:latin typeface="Barlow" panose="00000500000000000000" pitchFamily="2" charset="0"/>
            </a:endParaRPr>
          </a:p>
        </p:txBody>
      </p:sp>
      <p:pic>
        <p:nvPicPr>
          <p:cNvPr id="26" name="Picture 25" descr="A silhouette of a city at night&#10;&#10;Description automatically generated">
            <a:extLst>
              <a:ext uri="{FF2B5EF4-FFF2-40B4-BE49-F238E27FC236}">
                <a16:creationId xmlns:a16="http://schemas.microsoft.com/office/drawing/2014/main" id="{63998448-17D3-A12F-D5E7-DC7AB621EA89}"/>
              </a:ext>
            </a:extLst>
          </p:cNvPr>
          <p:cNvPicPr>
            <a:picLocks noChangeAspect="1"/>
          </p:cNvPicPr>
          <p:nvPr/>
        </p:nvPicPr>
        <p:blipFill>
          <a:blip r:embed="rId6"/>
          <a:stretch>
            <a:fillRect/>
          </a:stretch>
        </p:blipFill>
        <p:spPr>
          <a:xfrm>
            <a:off x="7888698" y="2683978"/>
            <a:ext cx="1169205" cy="865177"/>
          </a:xfrm>
          <a:prstGeom prst="rect">
            <a:avLst/>
          </a:prstGeom>
        </p:spPr>
      </p:pic>
      <p:pic>
        <p:nvPicPr>
          <p:cNvPr id="32" name="Picture 31" descr="A yellow smiley faces with a sad face&#10;&#10;Description automatically generated">
            <a:extLst>
              <a:ext uri="{FF2B5EF4-FFF2-40B4-BE49-F238E27FC236}">
                <a16:creationId xmlns:a16="http://schemas.microsoft.com/office/drawing/2014/main" id="{E527E855-0060-0CF8-438F-5C7D764EC59C}"/>
              </a:ext>
            </a:extLst>
          </p:cNvPr>
          <p:cNvPicPr>
            <a:picLocks noChangeAspect="1"/>
          </p:cNvPicPr>
          <p:nvPr/>
        </p:nvPicPr>
        <p:blipFill>
          <a:blip r:embed="rId7"/>
          <a:stretch>
            <a:fillRect/>
          </a:stretch>
        </p:blipFill>
        <p:spPr>
          <a:xfrm>
            <a:off x="8312090" y="3682096"/>
            <a:ext cx="745813" cy="533219"/>
          </a:xfrm>
          <a:prstGeom prst="rect">
            <a:avLst/>
          </a:prstGeom>
        </p:spPr>
      </p:pic>
      <p:sp>
        <p:nvSpPr>
          <p:cNvPr id="39" name="TextBox 38">
            <a:extLst>
              <a:ext uri="{FF2B5EF4-FFF2-40B4-BE49-F238E27FC236}">
                <a16:creationId xmlns:a16="http://schemas.microsoft.com/office/drawing/2014/main" id="{09BD2A9C-D9B7-B18F-7AEC-89E1ABE63778}"/>
              </a:ext>
            </a:extLst>
          </p:cNvPr>
          <p:cNvSpPr txBox="1"/>
          <p:nvPr/>
        </p:nvSpPr>
        <p:spPr>
          <a:xfrm>
            <a:off x="227099" y="4687480"/>
            <a:ext cx="4466821" cy="276999"/>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Barlow" panose="00000500000000000000" pitchFamily="2" charset="0"/>
              </a:rPr>
              <a:t>Assessments with the scenarios implemented</a:t>
            </a:r>
            <a:endParaRPr lang="en-GB" sz="1200" dirty="0">
              <a:latin typeface="Barlow" panose="00000500000000000000" pitchFamily="2" charset="0"/>
            </a:endParaRPr>
          </a:p>
        </p:txBody>
      </p:sp>
      <p:pic>
        <p:nvPicPr>
          <p:cNvPr id="41" name="Picture 40">
            <a:extLst>
              <a:ext uri="{FF2B5EF4-FFF2-40B4-BE49-F238E27FC236}">
                <a16:creationId xmlns:a16="http://schemas.microsoft.com/office/drawing/2014/main" id="{9F2B738D-FD36-6C8A-E121-EDF11C57EFD1}"/>
              </a:ext>
            </a:extLst>
          </p:cNvPr>
          <p:cNvPicPr>
            <a:picLocks noChangeAspect="1"/>
          </p:cNvPicPr>
          <p:nvPr/>
        </p:nvPicPr>
        <p:blipFill>
          <a:blip r:embed="rId8"/>
          <a:stretch>
            <a:fillRect/>
          </a:stretch>
        </p:blipFill>
        <p:spPr>
          <a:xfrm>
            <a:off x="6648273" y="2678381"/>
            <a:ext cx="1169205" cy="876839"/>
          </a:xfrm>
          <a:prstGeom prst="rect">
            <a:avLst/>
          </a:prstGeom>
        </p:spPr>
      </p:pic>
      <p:pic>
        <p:nvPicPr>
          <p:cNvPr id="49" name="Picture 48">
            <a:extLst>
              <a:ext uri="{FF2B5EF4-FFF2-40B4-BE49-F238E27FC236}">
                <a16:creationId xmlns:a16="http://schemas.microsoft.com/office/drawing/2014/main" id="{39FC8DE8-A284-B414-8C72-313EB972545F}"/>
              </a:ext>
            </a:extLst>
          </p:cNvPr>
          <p:cNvPicPr>
            <a:picLocks noChangeAspect="1"/>
          </p:cNvPicPr>
          <p:nvPr/>
        </p:nvPicPr>
        <p:blipFill>
          <a:blip r:embed="rId9"/>
          <a:stretch>
            <a:fillRect/>
          </a:stretch>
        </p:blipFill>
        <p:spPr>
          <a:xfrm>
            <a:off x="6484060" y="3686196"/>
            <a:ext cx="1764116" cy="538665"/>
          </a:xfrm>
          <a:prstGeom prst="rect">
            <a:avLst/>
          </a:prstGeom>
        </p:spPr>
      </p:pic>
      <p:sp>
        <p:nvSpPr>
          <p:cNvPr id="8" name="TextBox 7">
            <a:extLst>
              <a:ext uri="{FF2B5EF4-FFF2-40B4-BE49-F238E27FC236}">
                <a16:creationId xmlns:a16="http://schemas.microsoft.com/office/drawing/2014/main" id="{01227CC5-048E-742A-4E00-19B9A20D2B97}"/>
              </a:ext>
            </a:extLst>
          </p:cNvPr>
          <p:cNvSpPr txBox="1"/>
          <p:nvPr/>
        </p:nvSpPr>
        <p:spPr>
          <a:xfrm>
            <a:off x="644241" y="2780824"/>
            <a:ext cx="2131483" cy="276999"/>
          </a:xfrm>
          <a:prstGeom prst="rect">
            <a:avLst/>
          </a:prstGeom>
          <a:noFill/>
        </p:spPr>
        <p:txBody>
          <a:bodyPr wrap="square" rtlCol="0">
            <a:spAutoFit/>
          </a:bodyPr>
          <a:lstStyle/>
          <a:p>
            <a:pPr marL="171450" indent="-171450">
              <a:buSzPct val="50000"/>
              <a:buFont typeface="Wingdings" panose="05000000000000000000" pitchFamily="2" charset="2"/>
              <a:buChar char="Ø"/>
            </a:pPr>
            <a:r>
              <a:rPr lang="en-GB" sz="1200" dirty="0">
                <a:latin typeface="Barlow" panose="00000500000000000000" pitchFamily="2" charset="0"/>
              </a:rPr>
              <a:t>Tragedy of the common</a:t>
            </a:r>
          </a:p>
        </p:txBody>
      </p:sp>
      <p:sp>
        <p:nvSpPr>
          <p:cNvPr id="9" name="TextBox 8">
            <a:extLst>
              <a:ext uri="{FF2B5EF4-FFF2-40B4-BE49-F238E27FC236}">
                <a16:creationId xmlns:a16="http://schemas.microsoft.com/office/drawing/2014/main" id="{EE95DDB5-632E-F69A-98C1-C71D734234AD}"/>
              </a:ext>
            </a:extLst>
          </p:cNvPr>
          <p:cNvSpPr txBox="1"/>
          <p:nvPr/>
        </p:nvSpPr>
        <p:spPr>
          <a:xfrm>
            <a:off x="644240" y="3014410"/>
            <a:ext cx="2131483" cy="276999"/>
          </a:xfrm>
          <a:prstGeom prst="rect">
            <a:avLst/>
          </a:prstGeom>
          <a:noFill/>
        </p:spPr>
        <p:txBody>
          <a:bodyPr wrap="square" rtlCol="0">
            <a:spAutoFit/>
          </a:bodyPr>
          <a:lstStyle/>
          <a:p>
            <a:pPr marL="171450" indent="-171450">
              <a:buSzPct val="50000"/>
              <a:buFont typeface="Wingdings" panose="05000000000000000000" pitchFamily="2" charset="2"/>
              <a:buChar char="Ø"/>
            </a:pPr>
            <a:r>
              <a:rPr lang="en-GB" sz="1200" dirty="0">
                <a:latin typeface="Barlow" panose="00000500000000000000" pitchFamily="2" charset="0"/>
              </a:rPr>
              <a:t>Free-rider behaviours</a:t>
            </a:r>
          </a:p>
        </p:txBody>
      </p:sp>
      <p:sp>
        <p:nvSpPr>
          <p:cNvPr id="14" name="TextBox 13">
            <a:extLst>
              <a:ext uri="{FF2B5EF4-FFF2-40B4-BE49-F238E27FC236}">
                <a16:creationId xmlns:a16="http://schemas.microsoft.com/office/drawing/2014/main" id="{50D995D7-3208-06B0-D8D1-96D99847E2DA}"/>
              </a:ext>
            </a:extLst>
          </p:cNvPr>
          <p:cNvSpPr txBox="1"/>
          <p:nvPr/>
        </p:nvSpPr>
        <p:spPr>
          <a:xfrm>
            <a:off x="644240" y="3257659"/>
            <a:ext cx="2131483" cy="276999"/>
          </a:xfrm>
          <a:prstGeom prst="rect">
            <a:avLst/>
          </a:prstGeom>
          <a:noFill/>
        </p:spPr>
        <p:txBody>
          <a:bodyPr wrap="square" rtlCol="0">
            <a:spAutoFit/>
          </a:bodyPr>
          <a:lstStyle/>
          <a:p>
            <a:pPr marL="171450" indent="-171450">
              <a:buSzPct val="50000"/>
              <a:buFont typeface="Wingdings" panose="05000000000000000000" pitchFamily="2" charset="2"/>
              <a:buChar char="Ø"/>
            </a:pPr>
            <a:r>
              <a:rPr lang="en-GB" sz="1200" dirty="0">
                <a:latin typeface="Barlow" panose="00000500000000000000" pitchFamily="2" charset="0"/>
              </a:rPr>
              <a:t>General shortage</a:t>
            </a:r>
          </a:p>
        </p:txBody>
      </p:sp>
      <p:pic>
        <p:nvPicPr>
          <p:cNvPr id="24" name="Picture 23">
            <a:extLst>
              <a:ext uri="{FF2B5EF4-FFF2-40B4-BE49-F238E27FC236}">
                <a16:creationId xmlns:a16="http://schemas.microsoft.com/office/drawing/2014/main" id="{BD7A2B5D-E5EB-FB43-6722-2FFDF736A7ED}"/>
              </a:ext>
            </a:extLst>
          </p:cNvPr>
          <p:cNvPicPr>
            <a:picLocks noChangeAspect="1"/>
          </p:cNvPicPr>
          <p:nvPr/>
        </p:nvPicPr>
        <p:blipFill>
          <a:blip r:embed="rId10"/>
          <a:stretch>
            <a:fillRect/>
          </a:stretch>
        </p:blipFill>
        <p:spPr>
          <a:xfrm>
            <a:off x="6732475" y="4255017"/>
            <a:ext cx="633643" cy="513850"/>
          </a:xfrm>
          <a:prstGeom prst="rect">
            <a:avLst/>
          </a:prstGeom>
        </p:spPr>
      </p:pic>
      <p:sp>
        <p:nvSpPr>
          <p:cNvPr id="25" name="TextBox 24">
            <a:extLst>
              <a:ext uri="{FF2B5EF4-FFF2-40B4-BE49-F238E27FC236}">
                <a16:creationId xmlns:a16="http://schemas.microsoft.com/office/drawing/2014/main" id="{C7060363-1AB5-883B-DF46-A0D62692972A}"/>
              </a:ext>
            </a:extLst>
          </p:cNvPr>
          <p:cNvSpPr txBox="1"/>
          <p:nvPr/>
        </p:nvSpPr>
        <p:spPr>
          <a:xfrm>
            <a:off x="596333" y="4329963"/>
            <a:ext cx="3739447" cy="276999"/>
          </a:xfrm>
          <a:prstGeom prst="rect">
            <a:avLst/>
          </a:prstGeom>
          <a:noFill/>
        </p:spPr>
        <p:txBody>
          <a:bodyPr wrap="square" rtlCol="0">
            <a:spAutoFit/>
          </a:bodyPr>
          <a:lstStyle/>
          <a:p>
            <a:pPr marL="171450" indent="-171450">
              <a:buSzPct val="50000"/>
              <a:buFont typeface="Wingdings" panose="05000000000000000000" pitchFamily="2" charset="2"/>
              <a:buChar char="Ø"/>
            </a:pPr>
            <a:r>
              <a:rPr lang="en-GB" sz="1200" dirty="0">
                <a:latin typeface="Barlow" panose="00000500000000000000" pitchFamily="2" charset="0"/>
              </a:rPr>
              <a:t>Modelling of Private/Common energy storage</a:t>
            </a:r>
          </a:p>
        </p:txBody>
      </p:sp>
      <p:sp>
        <p:nvSpPr>
          <p:cNvPr id="27" name="TextBox 26">
            <a:extLst>
              <a:ext uri="{FF2B5EF4-FFF2-40B4-BE49-F238E27FC236}">
                <a16:creationId xmlns:a16="http://schemas.microsoft.com/office/drawing/2014/main" id="{20C25F87-CBB1-606B-8F24-C20C4C8E1BAA}"/>
              </a:ext>
            </a:extLst>
          </p:cNvPr>
          <p:cNvSpPr txBox="1"/>
          <p:nvPr/>
        </p:nvSpPr>
        <p:spPr>
          <a:xfrm>
            <a:off x="596333" y="4058727"/>
            <a:ext cx="4754930" cy="276999"/>
          </a:xfrm>
          <a:prstGeom prst="rect">
            <a:avLst/>
          </a:prstGeom>
          <a:noFill/>
        </p:spPr>
        <p:txBody>
          <a:bodyPr wrap="square" rtlCol="0">
            <a:spAutoFit/>
          </a:bodyPr>
          <a:lstStyle/>
          <a:p>
            <a:pPr marL="171450" indent="-171450">
              <a:buSzPct val="50000"/>
              <a:buFont typeface="Wingdings" panose="05000000000000000000" pitchFamily="2" charset="2"/>
              <a:buChar char="Ø"/>
            </a:pPr>
            <a:r>
              <a:rPr lang="en-GB" sz="1200" dirty="0">
                <a:latin typeface="Barlow" panose="00000500000000000000" pitchFamily="2" charset="0"/>
              </a:rPr>
              <a:t>Reward management (to penalise ‘Free-rider’ behaviour) </a:t>
            </a:r>
          </a:p>
        </p:txBody>
      </p:sp>
      <p:pic>
        <p:nvPicPr>
          <p:cNvPr id="29" name="Picture 28" descr="A row of white cabinets&#10;&#10;Description automatically generated">
            <a:extLst>
              <a:ext uri="{FF2B5EF4-FFF2-40B4-BE49-F238E27FC236}">
                <a16:creationId xmlns:a16="http://schemas.microsoft.com/office/drawing/2014/main" id="{5AF6A60C-7932-3BDE-1D98-4FFE7EE671D5}"/>
              </a:ext>
            </a:extLst>
          </p:cNvPr>
          <p:cNvPicPr>
            <a:picLocks noChangeAspect="1"/>
          </p:cNvPicPr>
          <p:nvPr/>
        </p:nvPicPr>
        <p:blipFill>
          <a:blip r:embed="rId11"/>
          <a:stretch>
            <a:fillRect/>
          </a:stretch>
        </p:blipFill>
        <p:spPr>
          <a:xfrm>
            <a:off x="7624765" y="4260844"/>
            <a:ext cx="1169205" cy="5386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10" grpId="0"/>
      <p:bldP spid="3" grpId="0"/>
      <p:bldP spid="13" grpId="0"/>
      <p:bldP spid="4" grpId="0"/>
      <p:bldP spid="20" grpId="0"/>
      <p:bldP spid="21" grpId="0"/>
      <p:bldP spid="39" grpId="0"/>
      <p:bldP spid="8" grpId="0"/>
      <p:bldP spid="9" grpId="0"/>
      <p:bldP spid="14" grpId="0"/>
      <p:bldP spid="25" grpId="0"/>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5" name="Google Shape;171;p30">
            <a:extLst>
              <a:ext uri="{FF2B5EF4-FFF2-40B4-BE49-F238E27FC236}">
                <a16:creationId xmlns:a16="http://schemas.microsoft.com/office/drawing/2014/main" id="{119B15F3-08D9-66C7-70E3-4FD0664D183C}"/>
              </a:ext>
            </a:extLst>
          </p:cNvPr>
          <p:cNvSpPr txBox="1">
            <a:spLocks noGrp="1"/>
          </p:cNvSpPr>
          <p:nvPr>
            <p:ph type="body" idx="1"/>
          </p:nvPr>
        </p:nvSpPr>
        <p:spPr>
          <a:xfrm>
            <a:off x="1" y="3233491"/>
            <a:ext cx="5516880" cy="335853"/>
          </a:xfrm>
          <a:prstGeom prst="rect">
            <a:avLst/>
          </a:prstGeom>
          <a:noFill/>
          <a:ln>
            <a:noFill/>
          </a:ln>
        </p:spPr>
        <p:txBody>
          <a:bodyPr spcFirstLastPara="1" wrap="square" lIns="68575" tIns="34275" rIns="68575" bIns="34275" anchor="t" anchorCtr="0">
            <a:normAutofit/>
          </a:bodyPr>
          <a:lstStyle/>
          <a:p>
            <a:pPr marL="520700" lvl="1" indent="-146050" algn="l" rtl="0">
              <a:lnSpc>
                <a:spcPct val="80000"/>
              </a:lnSpc>
              <a:spcBef>
                <a:spcPts val="400"/>
              </a:spcBef>
              <a:spcAft>
                <a:spcPts val="0"/>
              </a:spcAft>
              <a:buClr>
                <a:schemeClr val="dk1"/>
              </a:buClr>
              <a:buSzPts val="1300"/>
              <a:buChar char="•"/>
            </a:pPr>
            <a:r>
              <a:rPr lang="en-US" sz="1200" dirty="0">
                <a:solidFill>
                  <a:schemeClr val="tx1"/>
                </a:solidFill>
                <a:latin typeface="Barlow" panose="00000500000000000000" pitchFamily="2" charset="0"/>
              </a:rPr>
              <a:t>Facilitates the integration of new social dimension criteria</a:t>
            </a:r>
            <a:endParaRPr sz="1200" dirty="0">
              <a:solidFill>
                <a:schemeClr val="tx1"/>
              </a:solidFill>
              <a:latin typeface="Barlow" panose="00000500000000000000" pitchFamily="2" charset="0"/>
            </a:endParaRPr>
          </a:p>
        </p:txBody>
      </p:sp>
      <p:sp>
        <p:nvSpPr>
          <p:cNvPr id="6" name="TextBox 5">
            <a:extLst>
              <a:ext uri="{FF2B5EF4-FFF2-40B4-BE49-F238E27FC236}">
                <a16:creationId xmlns:a16="http://schemas.microsoft.com/office/drawing/2014/main" id="{762D1F02-4FEE-CE3C-91C7-A363E8D5CD49}"/>
              </a:ext>
            </a:extLst>
          </p:cNvPr>
          <p:cNvSpPr txBox="1"/>
          <p:nvPr/>
        </p:nvSpPr>
        <p:spPr>
          <a:xfrm>
            <a:off x="-22453" y="4248545"/>
            <a:ext cx="3397405" cy="289310"/>
          </a:xfrm>
          <a:prstGeom prst="rect">
            <a:avLst/>
          </a:prstGeom>
          <a:noFill/>
        </p:spPr>
        <p:txBody>
          <a:bodyPr wrap="square">
            <a:spAutoFit/>
          </a:bodyPr>
          <a:lstStyle/>
          <a:p>
            <a:pPr marL="177800" lvl="0" indent="-190500" algn="l" rtl="0">
              <a:lnSpc>
                <a:spcPct val="80000"/>
              </a:lnSpc>
              <a:spcBef>
                <a:spcPts val="800"/>
              </a:spcBef>
              <a:spcAft>
                <a:spcPts val="0"/>
              </a:spcAft>
              <a:buSzPts val="1600"/>
              <a:buChar char="•"/>
            </a:pPr>
            <a:r>
              <a:rPr lang="en-US" sz="1600" dirty="0">
                <a:latin typeface="Barlow" panose="00000500000000000000" pitchFamily="2" charset="0"/>
              </a:rPr>
              <a:t>Example of epic fail(s)</a:t>
            </a:r>
          </a:p>
        </p:txBody>
      </p:sp>
      <p:sp>
        <p:nvSpPr>
          <p:cNvPr id="8" name="TextBox 7">
            <a:extLst>
              <a:ext uri="{FF2B5EF4-FFF2-40B4-BE49-F238E27FC236}">
                <a16:creationId xmlns:a16="http://schemas.microsoft.com/office/drawing/2014/main" id="{187F4CE0-714B-636A-48C5-8390005AE2AE}"/>
              </a:ext>
            </a:extLst>
          </p:cNvPr>
          <p:cNvSpPr txBox="1"/>
          <p:nvPr/>
        </p:nvSpPr>
        <p:spPr>
          <a:xfrm>
            <a:off x="-22452" y="2950908"/>
            <a:ext cx="2958940" cy="289310"/>
          </a:xfrm>
          <a:prstGeom prst="rect">
            <a:avLst/>
          </a:prstGeom>
          <a:noFill/>
        </p:spPr>
        <p:txBody>
          <a:bodyPr wrap="square">
            <a:spAutoFit/>
          </a:bodyPr>
          <a:lstStyle/>
          <a:p>
            <a:pPr marL="177800" indent="-139700">
              <a:lnSpc>
                <a:spcPct val="80000"/>
              </a:lnSpc>
              <a:spcBef>
                <a:spcPts val="800"/>
              </a:spcBef>
              <a:buClr>
                <a:schemeClr val="dk1"/>
              </a:buClr>
              <a:buSzPts val="1600"/>
              <a:buFont typeface="Arial"/>
              <a:buChar char="•"/>
            </a:pPr>
            <a:r>
              <a:rPr lang="en-GB" sz="1600" dirty="0">
                <a:latin typeface="Barlow" panose="00000500000000000000" pitchFamily="2" charset="0"/>
              </a:rPr>
              <a:t>Contributions &amp; Implications</a:t>
            </a:r>
            <a:endParaRPr lang="en-US" sz="1600" dirty="0">
              <a:solidFill>
                <a:schemeClr val="accent1"/>
              </a:solidFill>
              <a:latin typeface="Barlow" panose="00000500000000000000" pitchFamily="2" charset="0"/>
            </a:endParaRPr>
          </a:p>
        </p:txBody>
      </p:sp>
      <p:sp>
        <p:nvSpPr>
          <p:cNvPr id="4" name="TextBox 3">
            <a:extLst>
              <a:ext uri="{FF2B5EF4-FFF2-40B4-BE49-F238E27FC236}">
                <a16:creationId xmlns:a16="http://schemas.microsoft.com/office/drawing/2014/main" id="{6A231814-4DFF-9142-4366-60F242D7EC0E}"/>
              </a:ext>
            </a:extLst>
          </p:cNvPr>
          <p:cNvSpPr txBox="1"/>
          <p:nvPr/>
        </p:nvSpPr>
        <p:spPr>
          <a:xfrm>
            <a:off x="431181" y="4510868"/>
            <a:ext cx="6369668" cy="276999"/>
          </a:xfrm>
          <a:prstGeom prst="rect">
            <a:avLst/>
          </a:prstGeom>
          <a:noFill/>
        </p:spPr>
        <p:txBody>
          <a:bodyPr wrap="square">
            <a:spAutoFit/>
          </a:bodyPr>
          <a:lstStyle/>
          <a:p>
            <a:r>
              <a:rPr lang="en-US" sz="1200" dirty="0">
                <a:latin typeface="Barlow" panose="00000500000000000000" pitchFamily="2" charset="0"/>
              </a:rPr>
              <a:t>We had to simplify certain criteria before integrating them into the coordination platform.</a:t>
            </a:r>
            <a:endParaRPr lang="en-CH" sz="1200" dirty="0">
              <a:latin typeface="Barlow" panose="00000500000000000000" pitchFamily="2" charset="0"/>
            </a:endParaRPr>
          </a:p>
        </p:txBody>
      </p:sp>
      <p:sp>
        <p:nvSpPr>
          <p:cNvPr id="13" name="Espace réservé du numéro de diapositive 1">
            <a:extLst>
              <a:ext uri="{FF2B5EF4-FFF2-40B4-BE49-F238E27FC236}">
                <a16:creationId xmlns:a16="http://schemas.microsoft.com/office/drawing/2014/main" id="{2EC1494B-CD89-2C48-A18F-0A5D8B33E8F4}"/>
              </a:ext>
            </a:extLst>
          </p:cNvPr>
          <p:cNvSpPr>
            <a:spLocks noGrp="1"/>
          </p:cNvSpPr>
          <p:nvPr>
            <p:ph type="sldNum" sz="quarter" idx="12"/>
          </p:nvPr>
        </p:nvSpPr>
        <p:spPr>
          <a:xfrm>
            <a:off x="8853403" y="4862051"/>
            <a:ext cx="278703" cy="281449"/>
          </a:xfrm>
        </p:spPr>
        <p:txBody>
          <a:bodyPr/>
          <a:lstStyle/>
          <a:p>
            <a:fld id="{211527CB-DA45-4494-8092-3F008ECA875E}" type="slidenum">
              <a:rPr lang="en-GB" sz="700" smtClean="0">
                <a:latin typeface="Barlow" panose="00000500000000000000" pitchFamily="2" charset="0"/>
              </a:rPr>
              <a:t>9</a:t>
            </a:fld>
            <a:endParaRPr lang="en-GB" sz="700" dirty="0">
              <a:latin typeface="Barlow" panose="00000500000000000000" pitchFamily="2" charset="0"/>
            </a:endParaRPr>
          </a:p>
        </p:txBody>
      </p:sp>
      <p:sp>
        <p:nvSpPr>
          <p:cNvPr id="19" name="TextBox 18">
            <a:extLst>
              <a:ext uri="{FF2B5EF4-FFF2-40B4-BE49-F238E27FC236}">
                <a16:creationId xmlns:a16="http://schemas.microsoft.com/office/drawing/2014/main" id="{847C9F2C-5D5E-1A9A-E844-EF5661DD7687}"/>
              </a:ext>
            </a:extLst>
          </p:cNvPr>
          <p:cNvSpPr txBox="1"/>
          <p:nvPr/>
        </p:nvSpPr>
        <p:spPr>
          <a:xfrm>
            <a:off x="4785" y="368668"/>
            <a:ext cx="1444539" cy="289310"/>
          </a:xfrm>
          <a:prstGeom prst="rect">
            <a:avLst/>
          </a:prstGeom>
          <a:noFill/>
        </p:spPr>
        <p:txBody>
          <a:bodyPr wrap="square">
            <a:spAutoFit/>
          </a:bodyPr>
          <a:lstStyle/>
          <a:p>
            <a:pPr marL="177800" lvl="0" indent="-139700" algn="l" rtl="0">
              <a:lnSpc>
                <a:spcPct val="80000"/>
              </a:lnSpc>
              <a:spcBef>
                <a:spcPts val="800"/>
              </a:spcBef>
              <a:spcAft>
                <a:spcPts val="0"/>
              </a:spcAft>
              <a:buClr>
                <a:schemeClr val="dk1"/>
              </a:buClr>
              <a:buSzPts val="1600"/>
              <a:buChar char="•"/>
            </a:pPr>
            <a:r>
              <a:rPr lang="en-US" sz="1600" dirty="0">
                <a:latin typeface="Barlow" panose="00000500000000000000" pitchFamily="2" charset="0"/>
              </a:rPr>
              <a:t>Results</a:t>
            </a:r>
            <a:endParaRPr lang="en-US" sz="1600" dirty="0">
              <a:solidFill>
                <a:schemeClr val="accent1"/>
              </a:solidFill>
              <a:latin typeface="Barlow" panose="00000500000000000000" pitchFamily="2" charset="0"/>
            </a:endParaRPr>
          </a:p>
        </p:txBody>
      </p:sp>
      <p:sp>
        <p:nvSpPr>
          <p:cNvPr id="23" name="Google Shape;157;p28">
            <a:extLst>
              <a:ext uri="{FF2B5EF4-FFF2-40B4-BE49-F238E27FC236}">
                <a16:creationId xmlns:a16="http://schemas.microsoft.com/office/drawing/2014/main" id="{C75C12CD-2B20-01A9-5D0C-6E0ECD8C3F2C}"/>
              </a:ext>
            </a:extLst>
          </p:cNvPr>
          <p:cNvSpPr txBox="1">
            <a:spLocks/>
          </p:cNvSpPr>
          <p:nvPr/>
        </p:nvSpPr>
        <p:spPr>
          <a:xfrm>
            <a:off x="1079991" y="21086"/>
            <a:ext cx="7221047" cy="339308"/>
          </a:xfrm>
          <a:prstGeom prst="rect">
            <a:avLst/>
          </a:prstGeom>
          <a:noFill/>
          <a:ln>
            <a:noFill/>
          </a:ln>
        </p:spPr>
        <p:txBody>
          <a:bodyPr spcFirstLastPara="1" wrap="square" lIns="68575" tIns="34275" rIns="68575" bIns="34275"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400"/>
              <a:buFont typeface="Barlow SemiBold"/>
              <a:buNone/>
              <a:defRPr sz="3300" b="0" i="0" u="none" strike="noStrike" cap="none">
                <a:solidFill>
                  <a:schemeClr val="dk1"/>
                </a:solidFill>
                <a:latin typeface="Barlow SemiBold"/>
                <a:ea typeface="Barlow SemiBold"/>
                <a:cs typeface="Barlow SemiBold"/>
                <a:sym typeface="Barlow SemiBold"/>
              </a:defRPr>
            </a:lvl1pPr>
            <a:lvl2pPr marR="0" lvl="1" algn="l" rtl="0">
              <a:lnSpc>
                <a:spcPct val="100000"/>
              </a:lnSpc>
              <a:spcBef>
                <a:spcPts val="0"/>
              </a:spcBef>
              <a:spcAft>
                <a:spcPts val="0"/>
              </a:spcAft>
              <a:buClr>
                <a:srgbClr val="000000"/>
              </a:buClr>
              <a:buSzPts val="1100"/>
              <a:buFont typeface="Barlow SemiBold"/>
              <a:buNone/>
              <a:defRPr sz="1400" b="0" i="0" u="none" strike="noStrike" cap="none">
                <a:solidFill>
                  <a:srgbClr val="000000"/>
                </a:solidFill>
                <a:latin typeface="Barlow SemiBold"/>
                <a:ea typeface="Barlow SemiBold"/>
                <a:cs typeface="Barlow SemiBold"/>
                <a:sym typeface="Barlow SemiBold"/>
              </a:defRPr>
            </a:lvl2pPr>
            <a:lvl3pPr marR="0" lvl="2" algn="l" rtl="0">
              <a:lnSpc>
                <a:spcPct val="100000"/>
              </a:lnSpc>
              <a:spcBef>
                <a:spcPts val="0"/>
              </a:spcBef>
              <a:spcAft>
                <a:spcPts val="0"/>
              </a:spcAft>
              <a:buClr>
                <a:srgbClr val="000000"/>
              </a:buClr>
              <a:buSzPts val="1100"/>
              <a:buFont typeface="Barlow SemiBold"/>
              <a:buNone/>
              <a:defRPr sz="1400" b="0" i="0" u="none" strike="noStrike" cap="none">
                <a:solidFill>
                  <a:srgbClr val="000000"/>
                </a:solidFill>
                <a:latin typeface="Barlow SemiBold"/>
                <a:ea typeface="Barlow SemiBold"/>
                <a:cs typeface="Barlow SemiBold"/>
                <a:sym typeface="Barlow SemiBold"/>
              </a:defRPr>
            </a:lvl3pPr>
            <a:lvl4pPr marR="0" lvl="3" algn="l" rtl="0">
              <a:lnSpc>
                <a:spcPct val="100000"/>
              </a:lnSpc>
              <a:spcBef>
                <a:spcPts val="0"/>
              </a:spcBef>
              <a:spcAft>
                <a:spcPts val="0"/>
              </a:spcAft>
              <a:buClr>
                <a:srgbClr val="000000"/>
              </a:buClr>
              <a:buSzPts val="1100"/>
              <a:buFont typeface="Barlow SemiBold"/>
              <a:buNone/>
              <a:defRPr sz="1400" b="0" i="0" u="none" strike="noStrike" cap="none">
                <a:solidFill>
                  <a:srgbClr val="000000"/>
                </a:solidFill>
                <a:latin typeface="Barlow SemiBold"/>
                <a:ea typeface="Barlow SemiBold"/>
                <a:cs typeface="Barlow SemiBold"/>
                <a:sym typeface="Barlow SemiBold"/>
              </a:defRPr>
            </a:lvl4pPr>
            <a:lvl5pPr marR="0" lvl="4" algn="l" rtl="0">
              <a:lnSpc>
                <a:spcPct val="100000"/>
              </a:lnSpc>
              <a:spcBef>
                <a:spcPts val="0"/>
              </a:spcBef>
              <a:spcAft>
                <a:spcPts val="0"/>
              </a:spcAft>
              <a:buClr>
                <a:srgbClr val="000000"/>
              </a:buClr>
              <a:buSzPts val="1100"/>
              <a:buFont typeface="Barlow SemiBold"/>
              <a:buNone/>
              <a:defRPr sz="1400" b="0" i="0" u="none" strike="noStrike" cap="none">
                <a:solidFill>
                  <a:srgbClr val="000000"/>
                </a:solidFill>
                <a:latin typeface="Barlow SemiBold"/>
                <a:ea typeface="Barlow SemiBold"/>
                <a:cs typeface="Barlow SemiBold"/>
                <a:sym typeface="Barlow SemiBold"/>
              </a:defRPr>
            </a:lvl5pPr>
            <a:lvl6pPr marR="0" lvl="5" algn="l" rtl="0">
              <a:lnSpc>
                <a:spcPct val="100000"/>
              </a:lnSpc>
              <a:spcBef>
                <a:spcPts val="0"/>
              </a:spcBef>
              <a:spcAft>
                <a:spcPts val="0"/>
              </a:spcAft>
              <a:buClr>
                <a:srgbClr val="000000"/>
              </a:buClr>
              <a:buSzPts val="1100"/>
              <a:buFont typeface="Barlow SemiBold"/>
              <a:buNone/>
              <a:defRPr sz="1400" b="0" i="0" u="none" strike="noStrike" cap="none">
                <a:solidFill>
                  <a:srgbClr val="000000"/>
                </a:solidFill>
                <a:latin typeface="Barlow SemiBold"/>
                <a:ea typeface="Barlow SemiBold"/>
                <a:cs typeface="Barlow SemiBold"/>
                <a:sym typeface="Barlow SemiBold"/>
              </a:defRPr>
            </a:lvl6pPr>
            <a:lvl7pPr marR="0" lvl="6" algn="l" rtl="0">
              <a:lnSpc>
                <a:spcPct val="100000"/>
              </a:lnSpc>
              <a:spcBef>
                <a:spcPts val="0"/>
              </a:spcBef>
              <a:spcAft>
                <a:spcPts val="0"/>
              </a:spcAft>
              <a:buClr>
                <a:srgbClr val="000000"/>
              </a:buClr>
              <a:buSzPts val="1100"/>
              <a:buFont typeface="Barlow SemiBold"/>
              <a:buNone/>
              <a:defRPr sz="1400" b="0" i="0" u="none" strike="noStrike" cap="none">
                <a:solidFill>
                  <a:srgbClr val="000000"/>
                </a:solidFill>
                <a:latin typeface="Barlow SemiBold"/>
                <a:ea typeface="Barlow SemiBold"/>
                <a:cs typeface="Barlow SemiBold"/>
                <a:sym typeface="Barlow SemiBold"/>
              </a:defRPr>
            </a:lvl7pPr>
            <a:lvl8pPr marR="0" lvl="7" algn="l" rtl="0">
              <a:lnSpc>
                <a:spcPct val="100000"/>
              </a:lnSpc>
              <a:spcBef>
                <a:spcPts val="0"/>
              </a:spcBef>
              <a:spcAft>
                <a:spcPts val="0"/>
              </a:spcAft>
              <a:buClr>
                <a:srgbClr val="000000"/>
              </a:buClr>
              <a:buSzPts val="1100"/>
              <a:buFont typeface="Barlow SemiBold"/>
              <a:buNone/>
              <a:defRPr sz="1400" b="0" i="0" u="none" strike="noStrike" cap="none">
                <a:solidFill>
                  <a:srgbClr val="000000"/>
                </a:solidFill>
                <a:latin typeface="Barlow SemiBold"/>
                <a:ea typeface="Barlow SemiBold"/>
                <a:cs typeface="Barlow SemiBold"/>
                <a:sym typeface="Barlow SemiBold"/>
              </a:defRPr>
            </a:lvl8pPr>
            <a:lvl9pPr marR="0" lvl="8" algn="l" rtl="0">
              <a:lnSpc>
                <a:spcPct val="100000"/>
              </a:lnSpc>
              <a:spcBef>
                <a:spcPts val="0"/>
              </a:spcBef>
              <a:spcAft>
                <a:spcPts val="0"/>
              </a:spcAft>
              <a:buClr>
                <a:srgbClr val="000000"/>
              </a:buClr>
              <a:buSzPts val="1100"/>
              <a:buFont typeface="Barlow SemiBold"/>
              <a:buNone/>
              <a:defRPr sz="1400" b="0" i="0" u="none" strike="noStrike" cap="none">
                <a:solidFill>
                  <a:srgbClr val="000000"/>
                </a:solidFill>
                <a:latin typeface="Barlow SemiBold"/>
                <a:ea typeface="Barlow SemiBold"/>
                <a:cs typeface="Barlow SemiBold"/>
                <a:sym typeface="Barlow SemiBold"/>
              </a:defRPr>
            </a:lvl9pPr>
          </a:lstStyle>
          <a:p>
            <a:pPr>
              <a:buSzPts val="3300"/>
              <a:buFont typeface="Play"/>
              <a:buNone/>
            </a:pPr>
            <a:r>
              <a:rPr lang="en-US" sz="1800" dirty="0">
                <a:latin typeface="Barlow SemiBold" panose="00000700000000000000" pitchFamily="2" charset="0"/>
              </a:rPr>
              <a:t>(3: </a:t>
            </a:r>
            <a:r>
              <a:rPr lang="en-GB" sz="1800" dirty="0"/>
              <a:t>Integration of social acceptance by design</a:t>
            </a:r>
            <a:r>
              <a:rPr lang="en-US" sz="1800" dirty="0">
                <a:latin typeface="Barlow SemiBold" panose="00000700000000000000" pitchFamily="2" charset="0"/>
              </a:rPr>
              <a:t>)</a:t>
            </a:r>
          </a:p>
        </p:txBody>
      </p:sp>
      <p:pic>
        <p:nvPicPr>
          <p:cNvPr id="9" name="Picture 8" descr="A graph of different shapes&#10;&#10;Description automatically generated with medium confidence">
            <a:extLst>
              <a:ext uri="{FF2B5EF4-FFF2-40B4-BE49-F238E27FC236}">
                <a16:creationId xmlns:a16="http://schemas.microsoft.com/office/drawing/2014/main" id="{198A409C-2071-1910-C8A1-DE50DC76051F}"/>
              </a:ext>
            </a:extLst>
          </p:cNvPr>
          <p:cNvPicPr>
            <a:picLocks noChangeAspect="1"/>
          </p:cNvPicPr>
          <p:nvPr/>
        </p:nvPicPr>
        <p:blipFill>
          <a:blip r:embed="rId3"/>
          <a:stretch>
            <a:fillRect/>
          </a:stretch>
        </p:blipFill>
        <p:spPr>
          <a:xfrm>
            <a:off x="4008840" y="1255957"/>
            <a:ext cx="2577155" cy="1364282"/>
          </a:xfrm>
          <a:prstGeom prst="rect">
            <a:avLst/>
          </a:prstGeom>
        </p:spPr>
      </p:pic>
      <p:pic>
        <p:nvPicPr>
          <p:cNvPr id="12" name="Picture 11" descr="A graph with lines and text&#10;&#10;Description automatically generated with medium confidence">
            <a:extLst>
              <a:ext uri="{FF2B5EF4-FFF2-40B4-BE49-F238E27FC236}">
                <a16:creationId xmlns:a16="http://schemas.microsoft.com/office/drawing/2014/main" id="{734CEC8F-8388-43A8-D214-4591E8C4C252}"/>
              </a:ext>
            </a:extLst>
          </p:cNvPr>
          <p:cNvPicPr>
            <a:picLocks noChangeAspect="1"/>
          </p:cNvPicPr>
          <p:nvPr/>
        </p:nvPicPr>
        <p:blipFill>
          <a:blip r:embed="rId4"/>
          <a:stretch>
            <a:fillRect/>
          </a:stretch>
        </p:blipFill>
        <p:spPr>
          <a:xfrm>
            <a:off x="66021" y="942079"/>
            <a:ext cx="3778171" cy="1880370"/>
          </a:xfrm>
          <a:prstGeom prst="rect">
            <a:avLst/>
          </a:prstGeom>
        </p:spPr>
      </p:pic>
      <p:sp>
        <p:nvSpPr>
          <p:cNvPr id="14" name="Google Shape;171;p30">
            <a:extLst>
              <a:ext uri="{FF2B5EF4-FFF2-40B4-BE49-F238E27FC236}">
                <a16:creationId xmlns:a16="http://schemas.microsoft.com/office/drawing/2014/main" id="{DD529C3F-D854-E7E7-3DC5-0361D8F54E53}"/>
              </a:ext>
            </a:extLst>
          </p:cNvPr>
          <p:cNvSpPr txBox="1">
            <a:spLocks/>
          </p:cNvSpPr>
          <p:nvPr/>
        </p:nvSpPr>
        <p:spPr>
          <a:xfrm>
            <a:off x="1" y="644495"/>
            <a:ext cx="3704841" cy="339309"/>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Barlow"/>
              <a:buChar char="•"/>
              <a:defRPr sz="2100" b="0" i="0" u="none" strike="noStrike" cap="none">
                <a:solidFill>
                  <a:schemeClr val="dk1"/>
                </a:solidFill>
                <a:latin typeface="Barlow"/>
                <a:ea typeface="Barlow"/>
                <a:cs typeface="Barlow"/>
                <a:sym typeface="Barlow"/>
              </a:defRPr>
            </a:lvl1pPr>
            <a:lvl2pPr marL="914400" marR="0" lvl="1" indent="-317500" algn="l" rtl="0">
              <a:lnSpc>
                <a:spcPct val="90000"/>
              </a:lnSpc>
              <a:spcBef>
                <a:spcPts val="400"/>
              </a:spcBef>
              <a:spcAft>
                <a:spcPts val="0"/>
              </a:spcAft>
              <a:buClr>
                <a:schemeClr val="dk1"/>
              </a:buClr>
              <a:buSzPts val="1400"/>
              <a:buFont typeface="Barlow"/>
              <a:buChar char="•"/>
              <a:defRPr sz="1800" b="0" i="0" u="none" strike="noStrike" cap="none">
                <a:solidFill>
                  <a:schemeClr val="dk1"/>
                </a:solidFill>
                <a:latin typeface="Barlow"/>
                <a:ea typeface="Barlow"/>
                <a:cs typeface="Barlow"/>
                <a:sym typeface="Barlow"/>
              </a:defRPr>
            </a:lvl2pPr>
            <a:lvl3pPr marL="1371600" marR="0" lvl="2" indent="-317500" algn="l" rtl="0">
              <a:lnSpc>
                <a:spcPct val="90000"/>
              </a:lnSpc>
              <a:spcBef>
                <a:spcPts val="400"/>
              </a:spcBef>
              <a:spcAft>
                <a:spcPts val="0"/>
              </a:spcAft>
              <a:buClr>
                <a:schemeClr val="dk1"/>
              </a:buClr>
              <a:buSzPts val="1400"/>
              <a:buFont typeface="Barlow"/>
              <a:buChar char="•"/>
              <a:defRPr sz="1500" b="0" i="0" u="none" strike="noStrike" cap="none">
                <a:solidFill>
                  <a:schemeClr val="dk1"/>
                </a:solidFill>
                <a:latin typeface="Barlow"/>
                <a:ea typeface="Barlow"/>
                <a:cs typeface="Barlow"/>
                <a:sym typeface="Barlow"/>
              </a:defRPr>
            </a:lvl3pPr>
            <a:lvl4pPr marL="1828800" marR="0" lvl="3"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4pPr>
            <a:lvl5pPr marL="2286000" marR="0" lvl="4"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5pPr>
            <a:lvl6pPr marL="2743200" marR="0" lvl="5"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6pPr>
            <a:lvl7pPr marL="3200400" marR="0" lvl="6"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7pPr>
            <a:lvl8pPr marL="3657600" marR="0" lvl="7"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8pPr>
            <a:lvl9pPr marL="4114800" marR="0" lvl="8"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9pPr>
          </a:lstStyle>
          <a:p>
            <a:pPr marL="520700" lvl="1" indent="-146050">
              <a:lnSpc>
                <a:spcPct val="80000"/>
              </a:lnSpc>
              <a:buSzPts val="1300"/>
            </a:pPr>
            <a:r>
              <a:rPr lang="en-US" sz="1200" dirty="0">
                <a:solidFill>
                  <a:schemeClr val="tx1"/>
                </a:solidFill>
                <a:latin typeface="Barlow" panose="00000500000000000000" pitchFamily="2" charset="0"/>
              </a:rPr>
              <a:t>Tragedy of the common: staggered demands</a:t>
            </a:r>
          </a:p>
        </p:txBody>
      </p:sp>
      <p:sp>
        <p:nvSpPr>
          <p:cNvPr id="15" name="Google Shape;171;p30">
            <a:extLst>
              <a:ext uri="{FF2B5EF4-FFF2-40B4-BE49-F238E27FC236}">
                <a16:creationId xmlns:a16="http://schemas.microsoft.com/office/drawing/2014/main" id="{6CC69A27-DAD6-0193-F20C-4A3A7A21161D}"/>
              </a:ext>
            </a:extLst>
          </p:cNvPr>
          <p:cNvSpPr txBox="1">
            <a:spLocks/>
          </p:cNvSpPr>
          <p:nvPr/>
        </p:nvSpPr>
        <p:spPr>
          <a:xfrm>
            <a:off x="3790888" y="957886"/>
            <a:ext cx="2434221" cy="339309"/>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Barlow"/>
              <a:buChar char="•"/>
              <a:defRPr sz="2100" b="0" i="0" u="none" strike="noStrike" cap="none">
                <a:solidFill>
                  <a:schemeClr val="dk1"/>
                </a:solidFill>
                <a:latin typeface="Barlow"/>
                <a:ea typeface="Barlow"/>
                <a:cs typeface="Barlow"/>
                <a:sym typeface="Barlow"/>
              </a:defRPr>
            </a:lvl1pPr>
            <a:lvl2pPr marL="914400" marR="0" lvl="1" indent="-317500" algn="l" rtl="0">
              <a:lnSpc>
                <a:spcPct val="90000"/>
              </a:lnSpc>
              <a:spcBef>
                <a:spcPts val="400"/>
              </a:spcBef>
              <a:spcAft>
                <a:spcPts val="0"/>
              </a:spcAft>
              <a:buClr>
                <a:schemeClr val="dk1"/>
              </a:buClr>
              <a:buSzPts val="1400"/>
              <a:buFont typeface="Barlow"/>
              <a:buChar char="•"/>
              <a:defRPr sz="1800" b="0" i="0" u="none" strike="noStrike" cap="none">
                <a:solidFill>
                  <a:schemeClr val="dk1"/>
                </a:solidFill>
                <a:latin typeface="Barlow"/>
                <a:ea typeface="Barlow"/>
                <a:cs typeface="Barlow"/>
                <a:sym typeface="Barlow"/>
              </a:defRPr>
            </a:lvl2pPr>
            <a:lvl3pPr marL="1371600" marR="0" lvl="2" indent="-317500" algn="l" rtl="0">
              <a:lnSpc>
                <a:spcPct val="90000"/>
              </a:lnSpc>
              <a:spcBef>
                <a:spcPts val="400"/>
              </a:spcBef>
              <a:spcAft>
                <a:spcPts val="0"/>
              </a:spcAft>
              <a:buClr>
                <a:schemeClr val="dk1"/>
              </a:buClr>
              <a:buSzPts val="1400"/>
              <a:buFont typeface="Barlow"/>
              <a:buChar char="•"/>
              <a:defRPr sz="1500" b="0" i="0" u="none" strike="noStrike" cap="none">
                <a:solidFill>
                  <a:schemeClr val="dk1"/>
                </a:solidFill>
                <a:latin typeface="Barlow"/>
                <a:ea typeface="Barlow"/>
                <a:cs typeface="Barlow"/>
                <a:sym typeface="Barlow"/>
              </a:defRPr>
            </a:lvl3pPr>
            <a:lvl4pPr marL="1828800" marR="0" lvl="3"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4pPr>
            <a:lvl5pPr marL="2286000" marR="0" lvl="4"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5pPr>
            <a:lvl6pPr marL="2743200" marR="0" lvl="5"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6pPr>
            <a:lvl7pPr marL="3200400" marR="0" lvl="6"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7pPr>
            <a:lvl8pPr marL="3657600" marR="0" lvl="7"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8pPr>
            <a:lvl9pPr marL="4114800" marR="0" lvl="8"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9pPr>
          </a:lstStyle>
          <a:p>
            <a:pPr marL="546100" lvl="1" indent="-171450">
              <a:lnSpc>
                <a:spcPct val="80000"/>
              </a:lnSpc>
              <a:buSzPct val="60000"/>
              <a:buFont typeface="Wingdings" panose="05000000000000000000" pitchFamily="2" charset="2"/>
              <a:buChar char="Ø"/>
            </a:pPr>
            <a:r>
              <a:rPr lang="en-US" sz="1200" dirty="0">
                <a:solidFill>
                  <a:schemeClr val="tx1"/>
                </a:solidFill>
                <a:latin typeface="Barlow" panose="00000500000000000000" pitchFamily="2" charset="0"/>
              </a:rPr>
              <a:t>Exclusion in energy supply</a:t>
            </a:r>
          </a:p>
        </p:txBody>
      </p:sp>
      <p:sp>
        <p:nvSpPr>
          <p:cNvPr id="16" name="Google Shape;171;p30">
            <a:extLst>
              <a:ext uri="{FF2B5EF4-FFF2-40B4-BE49-F238E27FC236}">
                <a16:creationId xmlns:a16="http://schemas.microsoft.com/office/drawing/2014/main" id="{51A4B615-EF0B-3629-7F25-364B53496CFB}"/>
              </a:ext>
            </a:extLst>
          </p:cNvPr>
          <p:cNvSpPr txBox="1">
            <a:spLocks/>
          </p:cNvSpPr>
          <p:nvPr/>
        </p:nvSpPr>
        <p:spPr>
          <a:xfrm>
            <a:off x="3704842" y="652319"/>
            <a:ext cx="3306366" cy="339309"/>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Barlow"/>
              <a:buChar char="•"/>
              <a:defRPr sz="2100" b="0" i="0" u="none" strike="noStrike" cap="none">
                <a:solidFill>
                  <a:schemeClr val="dk1"/>
                </a:solidFill>
                <a:latin typeface="Barlow"/>
                <a:ea typeface="Barlow"/>
                <a:cs typeface="Barlow"/>
                <a:sym typeface="Barlow"/>
              </a:defRPr>
            </a:lvl1pPr>
            <a:lvl2pPr marL="914400" marR="0" lvl="1" indent="-317500" algn="l" rtl="0">
              <a:lnSpc>
                <a:spcPct val="90000"/>
              </a:lnSpc>
              <a:spcBef>
                <a:spcPts val="400"/>
              </a:spcBef>
              <a:spcAft>
                <a:spcPts val="0"/>
              </a:spcAft>
              <a:buClr>
                <a:schemeClr val="dk1"/>
              </a:buClr>
              <a:buSzPts val="1400"/>
              <a:buFont typeface="Barlow"/>
              <a:buChar char="•"/>
              <a:defRPr sz="1800" b="0" i="0" u="none" strike="noStrike" cap="none">
                <a:solidFill>
                  <a:schemeClr val="dk1"/>
                </a:solidFill>
                <a:latin typeface="Barlow"/>
                <a:ea typeface="Barlow"/>
                <a:cs typeface="Barlow"/>
                <a:sym typeface="Barlow"/>
              </a:defRPr>
            </a:lvl2pPr>
            <a:lvl3pPr marL="1371600" marR="0" lvl="2" indent="-317500" algn="l" rtl="0">
              <a:lnSpc>
                <a:spcPct val="90000"/>
              </a:lnSpc>
              <a:spcBef>
                <a:spcPts val="400"/>
              </a:spcBef>
              <a:spcAft>
                <a:spcPts val="0"/>
              </a:spcAft>
              <a:buClr>
                <a:schemeClr val="dk1"/>
              </a:buClr>
              <a:buSzPts val="1400"/>
              <a:buFont typeface="Barlow"/>
              <a:buChar char="•"/>
              <a:defRPr sz="1500" b="0" i="0" u="none" strike="noStrike" cap="none">
                <a:solidFill>
                  <a:schemeClr val="dk1"/>
                </a:solidFill>
                <a:latin typeface="Barlow"/>
                <a:ea typeface="Barlow"/>
                <a:cs typeface="Barlow"/>
                <a:sym typeface="Barlow"/>
              </a:defRPr>
            </a:lvl3pPr>
            <a:lvl4pPr marL="1828800" marR="0" lvl="3"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4pPr>
            <a:lvl5pPr marL="2286000" marR="0" lvl="4"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5pPr>
            <a:lvl6pPr marL="2743200" marR="0" lvl="5"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6pPr>
            <a:lvl7pPr marL="3200400" marR="0" lvl="6"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7pPr>
            <a:lvl8pPr marL="3657600" marR="0" lvl="7"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8pPr>
            <a:lvl9pPr marL="4114800" marR="0" lvl="8"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9pPr>
          </a:lstStyle>
          <a:p>
            <a:pPr marL="520700" lvl="1" indent="-146050">
              <a:lnSpc>
                <a:spcPct val="80000"/>
              </a:lnSpc>
              <a:buSzPts val="1300"/>
            </a:pPr>
            <a:r>
              <a:rPr lang="en-US" sz="1200" dirty="0">
                <a:solidFill>
                  <a:schemeClr val="tx1"/>
                </a:solidFill>
                <a:latin typeface="Barlow" panose="00000500000000000000" pitchFamily="2" charset="0"/>
              </a:rPr>
              <a:t>Penalties for free-rider prosumers</a:t>
            </a:r>
          </a:p>
        </p:txBody>
      </p:sp>
      <p:pic>
        <p:nvPicPr>
          <p:cNvPr id="21" name="Picture 20">
            <a:extLst>
              <a:ext uri="{FF2B5EF4-FFF2-40B4-BE49-F238E27FC236}">
                <a16:creationId xmlns:a16="http://schemas.microsoft.com/office/drawing/2014/main" id="{B772F40C-451D-6D8C-0031-598D3653AA56}"/>
              </a:ext>
            </a:extLst>
          </p:cNvPr>
          <p:cNvPicPr>
            <a:picLocks noChangeAspect="1"/>
          </p:cNvPicPr>
          <p:nvPr/>
        </p:nvPicPr>
        <p:blipFill>
          <a:blip r:embed="rId5"/>
          <a:stretch>
            <a:fillRect/>
          </a:stretch>
        </p:blipFill>
        <p:spPr>
          <a:xfrm>
            <a:off x="6852713" y="1243194"/>
            <a:ext cx="2149134" cy="1163430"/>
          </a:xfrm>
          <a:prstGeom prst="rect">
            <a:avLst/>
          </a:prstGeom>
        </p:spPr>
      </p:pic>
      <p:sp>
        <p:nvSpPr>
          <p:cNvPr id="22" name="Google Shape;171;p30">
            <a:extLst>
              <a:ext uri="{FF2B5EF4-FFF2-40B4-BE49-F238E27FC236}">
                <a16:creationId xmlns:a16="http://schemas.microsoft.com/office/drawing/2014/main" id="{9652C2C5-D50E-F434-30F8-A37EC9449F1F}"/>
              </a:ext>
            </a:extLst>
          </p:cNvPr>
          <p:cNvSpPr txBox="1">
            <a:spLocks/>
          </p:cNvSpPr>
          <p:nvPr/>
        </p:nvSpPr>
        <p:spPr>
          <a:xfrm>
            <a:off x="6504303" y="961979"/>
            <a:ext cx="2349100" cy="339309"/>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Barlow"/>
              <a:buChar char="•"/>
              <a:defRPr sz="2100" b="0" i="0" u="none" strike="noStrike" cap="none">
                <a:solidFill>
                  <a:schemeClr val="dk1"/>
                </a:solidFill>
                <a:latin typeface="Barlow"/>
                <a:ea typeface="Barlow"/>
                <a:cs typeface="Barlow"/>
                <a:sym typeface="Barlow"/>
              </a:defRPr>
            </a:lvl1pPr>
            <a:lvl2pPr marL="914400" marR="0" lvl="1" indent="-317500" algn="l" rtl="0">
              <a:lnSpc>
                <a:spcPct val="90000"/>
              </a:lnSpc>
              <a:spcBef>
                <a:spcPts val="400"/>
              </a:spcBef>
              <a:spcAft>
                <a:spcPts val="0"/>
              </a:spcAft>
              <a:buClr>
                <a:schemeClr val="dk1"/>
              </a:buClr>
              <a:buSzPts val="1400"/>
              <a:buFont typeface="Barlow"/>
              <a:buChar char="•"/>
              <a:defRPr sz="1800" b="0" i="0" u="none" strike="noStrike" cap="none">
                <a:solidFill>
                  <a:schemeClr val="dk1"/>
                </a:solidFill>
                <a:latin typeface="Barlow"/>
                <a:ea typeface="Barlow"/>
                <a:cs typeface="Barlow"/>
                <a:sym typeface="Barlow"/>
              </a:defRPr>
            </a:lvl2pPr>
            <a:lvl3pPr marL="1371600" marR="0" lvl="2" indent="-317500" algn="l" rtl="0">
              <a:lnSpc>
                <a:spcPct val="90000"/>
              </a:lnSpc>
              <a:spcBef>
                <a:spcPts val="400"/>
              </a:spcBef>
              <a:spcAft>
                <a:spcPts val="0"/>
              </a:spcAft>
              <a:buClr>
                <a:schemeClr val="dk1"/>
              </a:buClr>
              <a:buSzPts val="1400"/>
              <a:buFont typeface="Barlow"/>
              <a:buChar char="•"/>
              <a:defRPr sz="1500" b="0" i="0" u="none" strike="noStrike" cap="none">
                <a:solidFill>
                  <a:schemeClr val="dk1"/>
                </a:solidFill>
                <a:latin typeface="Barlow"/>
                <a:ea typeface="Barlow"/>
                <a:cs typeface="Barlow"/>
                <a:sym typeface="Barlow"/>
              </a:defRPr>
            </a:lvl3pPr>
            <a:lvl4pPr marL="1828800" marR="0" lvl="3"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4pPr>
            <a:lvl5pPr marL="2286000" marR="0" lvl="4"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5pPr>
            <a:lvl6pPr marL="2743200" marR="0" lvl="5"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6pPr>
            <a:lvl7pPr marL="3200400" marR="0" lvl="6"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7pPr>
            <a:lvl8pPr marL="3657600" marR="0" lvl="7"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8pPr>
            <a:lvl9pPr marL="4114800" marR="0" lvl="8"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9pPr>
          </a:lstStyle>
          <a:p>
            <a:pPr marL="546100" lvl="1" indent="-171450">
              <a:lnSpc>
                <a:spcPct val="80000"/>
              </a:lnSpc>
              <a:buSzPct val="60000"/>
              <a:buFont typeface="Wingdings" panose="05000000000000000000" pitchFamily="2" charset="2"/>
              <a:buChar char="Ø"/>
            </a:pPr>
            <a:r>
              <a:rPr lang="en-US" sz="1200" dirty="0">
                <a:solidFill>
                  <a:schemeClr val="tx1"/>
                </a:solidFill>
                <a:latin typeface="Barlow" panose="00000500000000000000" pitchFamily="2" charset="0"/>
              </a:rPr>
              <a:t>increase of KWH price</a:t>
            </a:r>
          </a:p>
        </p:txBody>
      </p:sp>
      <p:pic>
        <p:nvPicPr>
          <p:cNvPr id="3" name="Picture 2" descr="A blue and yellow square with white text&#10;&#10;Description automatically generated">
            <a:extLst>
              <a:ext uri="{FF2B5EF4-FFF2-40B4-BE49-F238E27FC236}">
                <a16:creationId xmlns:a16="http://schemas.microsoft.com/office/drawing/2014/main" id="{26828063-8554-EAF9-2776-BC62A1747DB7}"/>
              </a:ext>
            </a:extLst>
          </p:cNvPr>
          <p:cNvPicPr>
            <a:picLocks noChangeAspect="1"/>
          </p:cNvPicPr>
          <p:nvPr/>
        </p:nvPicPr>
        <p:blipFill>
          <a:blip r:embed="rId6"/>
          <a:stretch>
            <a:fillRect/>
          </a:stretch>
        </p:blipFill>
        <p:spPr>
          <a:xfrm>
            <a:off x="5889684" y="3294740"/>
            <a:ext cx="3077033" cy="725227"/>
          </a:xfrm>
          <a:prstGeom prst="rect">
            <a:avLst/>
          </a:prstGeom>
        </p:spPr>
      </p:pic>
      <p:sp>
        <p:nvSpPr>
          <p:cNvPr id="2" name="Google Shape;171;p30">
            <a:extLst>
              <a:ext uri="{FF2B5EF4-FFF2-40B4-BE49-F238E27FC236}">
                <a16:creationId xmlns:a16="http://schemas.microsoft.com/office/drawing/2014/main" id="{B46C6F26-B0AA-C056-798C-FDBDB2849FC2}"/>
              </a:ext>
            </a:extLst>
          </p:cNvPr>
          <p:cNvSpPr txBox="1">
            <a:spLocks/>
          </p:cNvSpPr>
          <p:nvPr/>
        </p:nvSpPr>
        <p:spPr>
          <a:xfrm>
            <a:off x="1" y="3551944"/>
            <a:ext cx="5516880" cy="400320"/>
          </a:xfrm>
          <a:prstGeom prst="rect">
            <a:avLst/>
          </a:prstGeom>
          <a:noFill/>
          <a:ln>
            <a:noFill/>
          </a:ln>
        </p:spPr>
        <p:txBody>
          <a:bodyPr spcFirstLastPara="1" wrap="square" lIns="68575" tIns="34275" rIns="68575" bIns="34275" anchor="t" anchorCtr="0">
            <a:normAutofit lnSpcReduction="10000"/>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Barlow"/>
              <a:buChar char="•"/>
              <a:defRPr sz="2100" b="0" i="0" u="none" strike="noStrike" cap="none">
                <a:solidFill>
                  <a:schemeClr val="dk1"/>
                </a:solidFill>
                <a:latin typeface="Barlow"/>
                <a:ea typeface="Barlow"/>
                <a:cs typeface="Barlow"/>
                <a:sym typeface="Barlow"/>
              </a:defRPr>
            </a:lvl1pPr>
            <a:lvl2pPr marL="914400" marR="0" lvl="1" indent="-317500" algn="l" rtl="0">
              <a:lnSpc>
                <a:spcPct val="90000"/>
              </a:lnSpc>
              <a:spcBef>
                <a:spcPts val="400"/>
              </a:spcBef>
              <a:spcAft>
                <a:spcPts val="0"/>
              </a:spcAft>
              <a:buClr>
                <a:schemeClr val="dk1"/>
              </a:buClr>
              <a:buSzPts val="1400"/>
              <a:buFont typeface="Barlow"/>
              <a:buChar char="•"/>
              <a:defRPr sz="1800" b="0" i="0" u="none" strike="noStrike" cap="none">
                <a:solidFill>
                  <a:schemeClr val="dk1"/>
                </a:solidFill>
                <a:latin typeface="Barlow"/>
                <a:ea typeface="Barlow"/>
                <a:cs typeface="Barlow"/>
                <a:sym typeface="Barlow"/>
              </a:defRPr>
            </a:lvl2pPr>
            <a:lvl3pPr marL="1371600" marR="0" lvl="2" indent="-317500" algn="l" rtl="0">
              <a:lnSpc>
                <a:spcPct val="90000"/>
              </a:lnSpc>
              <a:spcBef>
                <a:spcPts val="400"/>
              </a:spcBef>
              <a:spcAft>
                <a:spcPts val="0"/>
              </a:spcAft>
              <a:buClr>
                <a:schemeClr val="dk1"/>
              </a:buClr>
              <a:buSzPts val="1400"/>
              <a:buFont typeface="Barlow"/>
              <a:buChar char="•"/>
              <a:defRPr sz="1500" b="0" i="0" u="none" strike="noStrike" cap="none">
                <a:solidFill>
                  <a:schemeClr val="dk1"/>
                </a:solidFill>
                <a:latin typeface="Barlow"/>
                <a:ea typeface="Barlow"/>
                <a:cs typeface="Barlow"/>
                <a:sym typeface="Barlow"/>
              </a:defRPr>
            </a:lvl3pPr>
            <a:lvl4pPr marL="1828800" marR="0" lvl="3"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4pPr>
            <a:lvl5pPr marL="2286000" marR="0" lvl="4"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5pPr>
            <a:lvl6pPr marL="2743200" marR="0" lvl="5"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6pPr>
            <a:lvl7pPr marL="3200400" marR="0" lvl="6"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7pPr>
            <a:lvl8pPr marL="3657600" marR="0" lvl="7"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8pPr>
            <a:lvl9pPr marL="4114800" marR="0" lvl="8"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9pPr>
          </a:lstStyle>
          <a:p>
            <a:pPr marL="520700" lvl="1" indent="-146050">
              <a:lnSpc>
                <a:spcPct val="80000"/>
              </a:lnSpc>
              <a:buSzPts val="1300"/>
            </a:pPr>
            <a:r>
              <a:rPr lang="en-US" sz="1200" dirty="0">
                <a:solidFill>
                  <a:schemeClr val="tx1"/>
                </a:solidFill>
                <a:latin typeface="Barlow" panose="00000500000000000000" pitchFamily="2" charset="0"/>
              </a:rPr>
              <a:t>Proof that it is possible to reconcile social and technological aspects in a microgrid.</a:t>
            </a:r>
          </a:p>
        </p:txBody>
      </p:sp>
      <p:sp>
        <p:nvSpPr>
          <p:cNvPr id="7" name="Google Shape;171;p30">
            <a:extLst>
              <a:ext uri="{FF2B5EF4-FFF2-40B4-BE49-F238E27FC236}">
                <a16:creationId xmlns:a16="http://schemas.microsoft.com/office/drawing/2014/main" id="{C2100114-9789-6034-D208-1F866C1D061C}"/>
              </a:ext>
            </a:extLst>
          </p:cNvPr>
          <p:cNvSpPr txBox="1">
            <a:spLocks/>
          </p:cNvSpPr>
          <p:nvPr/>
        </p:nvSpPr>
        <p:spPr>
          <a:xfrm>
            <a:off x="1" y="3897212"/>
            <a:ext cx="5516880" cy="314046"/>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Barlow"/>
              <a:buChar char="•"/>
              <a:defRPr sz="2100" b="0" i="0" u="none" strike="noStrike" cap="none">
                <a:solidFill>
                  <a:schemeClr val="dk1"/>
                </a:solidFill>
                <a:latin typeface="Barlow"/>
                <a:ea typeface="Barlow"/>
                <a:cs typeface="Barlow"/>
                <a:sym typeface="Barlow"/>
              </a:defRPr>
            </a:lvl1pPr>
            <a:lvl2pPr marL="914400" marR="0" lvl="1" indent="-317500" algn="l" rtl="0">
              <a:lnSpc>
                <a:spcPct val="90000"/>
              </a:lnSpc>
              <a:spcBef>
                <a:spcPts val="400"/>
              </a:spcBef>
              <a:spcAft>
                <a:spcPts val="0"/>
              </a:spcAft>
              <a:buClr>
                <a:schemeClr val="dk1"/>
              </a:buClr>
              <a:buSzPts val="1400"/>
              <a:buFont typeface="Barlow"/>
              <a:buChar char="•"/>
              <a:defRPr sz="1800" b="0" i="0" u="none" strike="noStrike" cap="none">
                <a:solidFill>
                  <a:schemeClr val="dk1"/>
                </a:solidFill>
                <a:latin typeface="Barlow"/>
                <a:ea typeface="Barlow"/>
                <a:cs typeface="Barlow"/>
                <a:sym typeface="Barlow"/>
              </a:defRPr>
            </a:lvl2pPr>
            <a:lvl3pPr marL="1371600" marR="0" lvl="2" indent="-317500" algn="l" rtl="0">
              <a:lnSpc>
                <a:spcPct val="90000"/>
              </a:lnSpc>
              <a:spcBef>
                <a:spcPts val="400"/>
              </a:spcBef>
              <a:spcAft>
                <a:spcPts val="0"/>
              </a:spcAft>
              <a:buClr>
                <a:schemeClr val="dk1"/>
              </a:buClr>
              <a:buSzPts val="1400"/>
              <a:buFont typeface="Barlow"/>
              <a:buChar char="•"/>
              <a:defRPr sz="1500" b="0" i="0" u="none" strike="noStrike" cap="none">
                <a:solidFill>
                  <a:schemeClr val="dk1"/>
                </a:solidFill>
                <a:latin typeface="Barlow"/>
                <a:ea typeface="Barlow"/>
                <a:cs typeface="Barlow"/>
                <a:sym typeface="Barlow"/>
              </a:defRPr>
            </a:lvl3pPr>
            <a:lvl4pPr marL="1828800" marR="0" lvl="3"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4pPr>
            <a:lvl5pPr marL="2286000" marR="0" lvl="4"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5pPr>
            <a:lvl6pPr marL="2743200" marR="0" lvl="5"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6pPr>
            <a:lvl7pPr marL="3200400" marR="0" lvl="6"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7pPr>
            <a:lvl8pPr marL="3657600" marR="0" lvl="7"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8pPr>
            <a:lvl9pPr marL="4114800" marR="0" lvl="8"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9pPr>
          </a:lstStyle>
          <a:p>
            <a:pPr marL="520700" lvl="1" indent="-146050">
              <a:lnSpc>
                <a:spcPct val="80000"/>
              </a:lnSpc>
              <a:buSzPts val="1300"/>
            </a:pPr>
            <a:r>
              <a:rPr lang="en-US" sz="1200" dirty="0">
                <a:solidFill>
                  <a:schemeClr val="tx1"/>
                </a:solidFill>
                <a:latin typeface="Barlow" panose="00000500000000000000" pitchFamily="2" charset="0"/>
              </a:rPr>
              <a:t>Improving the chances of success of a microgrid project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p:bldP spid="8" grpId="0"/>
      <p:bldP spid="4" grpId="0"/>
      <p:bldP spid="15" grpId="0"/>
      <p:bldP spid="16" grpId="0"/>
      <p:bldP spid="22" grpId="0"/>
      <p:bldP spid="2" grpId="0" uiExpand="1" build="p"/>
      <p:bldP spid="7" grpId="0" uiExpand="1" build="p"/>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1777</Words>
  <Application>Microsoft Office PowerPoint</Application>
  <PresentationFormat>On-screen Show (16:9)</PresentationFormat>
  <Paragraphs>224</Paragraphs>
  <Slides>11</Slides>
  <Notes>11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11</vt:i4>
      </vt:variant>
    </vt:vector>
  </HeadingPairs>
  <TitlesOfParts>
    <vt:vector size="20" baseType="lpstr">
      <vt:lpstr>Calibri</vt:lpstr>
      <vt:lpstr>Barlow</vt:lpstr>
      <vt:lpstr>Barlow SemiBold</vt:lpstr>
      <vt:lpstr>Aptos</vt:lpstr>
      <vt:lpstr>Play</vt:lpstr>
      <vt:lpstr>Arial</vt:lpstr>
      <vt:lpstr>Wingdings</vt:lpstr>
      <vt:lpstr>Simple Light</vt:lpstr>
      <vt:lpstr>Office Theme</vt:lpstr>
      <vt:lpstr>PowerPoint Presentation</vt:lpstr>
      <vt:lpstr>Setting the stage</vt:lpstr>
      <vt:lpstr>Solutions / Scientific contributions</vt:lpstr>
      <vt:lpstr>PowerPoint Presentation</vt:lpstr>
      <vt:lpstr>PowerPoint Presentation</vt:lpstr>
      <vt:lpstr>PowerPoint Presentation</vt:lpstr>
      <vt:lpstr>PowerPoint Presentation</vt:lpstr>
      <vt:lpstr>3: Integration of social acceptance by design</vt:lpstr>
      <vt:lpstr>PowerPoint Presentation</vt:lpstr>
      <vt:lpstr>Scientific contributions &amp; Peer-reviewed publications  (past/planned)</vt:lpstr>
      <vt:lpstr>Beyond scientific impacts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Philippe Glass</cp:lastModifiedBy>
  <cp:revision>455</cp:revision>
  <dcterms:modified xsi:type="dcterms:W3CDTF">2025-02-11T16:36:22Z</dcterms:modified>
</cp:coreProperties>
</file>